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Masters/slideMaster1.xml" ContentType="application/vnd.openxmlformats-officedocument.presentationml.slideMaster+xml"/>
  <Override PartName="/ppt/slideLayouts/slideLayout9.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1.xml" ContentType="application/vnd.openxmlformats-officedocument.theme+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core.xml" ContentType="application/vnd.openxmlformats-package.core-properties+xml"/>
  <Override PartName="/docProps/app.xml" ContentType="application/vnd.openxmlformats-officedocument.extended-properties+xml"/>
  <Override PartName="/customXml/itemProps1.xml" ContentType="application/vnd.openxmlformats-officedocument.customXmlProperties+xml"/>
  <Override PartName="/customXml/itemProps2.xml" ContentType="application/vnd.openxmlformats-officedocument.customXml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2" r:id="rId1"/>
  </p:sldMasterIdLst>
  <p:sldIdLst>
    <p:sldId id="256" r:id="rId2"/>
    <p:sldId id="313" r:id="rId3"/>
    <p:sldId id="257" r:id="rId4"/>
    <p:sldId id="258" r:id="rId5"/>
    <p:sldId id="302" r:id="rId6"/>
    <p:sldId id="282" r:id="rId7"/>
    <p:sldId id="283" r:id="rId8"/>
    <p:sldId id="285" r:id="rId9"/>
    <p:sldId id="288" r:id="rId10"/>
    <p:sldId id="290" r:id="rId11"/>
    <p:sldId id="292" r:id="rId12"/>
    <p:sldId id="293" r:id="rId13"/>
    <p:sldId id="312" r:id="rId14"/>
    <p:sldId id="269" r:id="rId15"/>
    <p:sldId id="270" r:id="rId16"/>
    <p:sldId id="271" r:id="rId17"/>
    <p:sldId id="310" r:id="rId18"/>
    <p:sldId id="274" r:id="rId19"/>
    <p:sldId id="294" r:id="rId20"/>
    <p:sldId id="316" r:id="rId21"/>
    <p:sldId id="297" r:id="rId22"/>
    <p:sldId id="298" r:id="rId23"/>
    <p:sldId id="275" r:id="rId24"/>
    <p:sldId id="278" r:id="rId25"/>
    <p:sldId id="279" r:id="rId26"/>
    <p:sldId id="299" r:id="rId27"/>
    <p:sldId id="314" r:id="rId28"/>
    <p:sldId id="280" r:id="rId29"/>
    <p:sldId id="305" r:id="rId30"/>
    <p:sldId id="306" r:id="rId31"/>
    <p:sldId id="307" r:id="rId32"/>
    <p:sldId id="308" r:id="rId33"/>
    <p:sldId id="309" r:id="rId34"/>
    <p:sldId id="318" r:id="rId35"/>
    <p:sldId id="311" r:id="rId3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7" d="100"/>
          <a:sy n="67" d="100"/>
        </p:scale>
        <p:origin x="644"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customXml" Target="../customXml/item2.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customXml" Target="../customXml/item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B10D79C-79BF-41AA-8AB7-D35CCC58684C}" type="datetimeFigureOut">
              <a:rPr lang="en-IN" smtClean="0"/>
              <a:t>14-11-2022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229C3B0-ABBB-4159-9613-5E2E276393CD}" type="slidenum">
              <a:rPr lang="en-IN" smtClean="0"/>
              <a:t>‹#›</a:t>
            </a:fld>
            <a:endParaRPr lang="en-IN"/>
          </a:p>
        </p:txBody>
      </p:sp>
    </p:spTree>
    <p:extLst>
      <p:ext uri="{BB962C8B-B14F-4D97-AF65-F5344CB8AC3E}">
        <p14:creationId xmlns:p14="http://schemas.microsoft.com/office/powerpoint/2010/main" val="8678388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B10D79C-79BF-41AA-8AB7-D35CCC58684C}" type="datetimeFigureOut">
              <a:rPr lang="en-IN" smtClean="0"/>
              <a:t>14-11-2022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229C3B0-ABBB-4159-9613-5E2E276393CD}" type="slidenum">
              <a:rPr lang="en-IN" smtClean="0"/>
              <a:t>‹#›</a:t>
            </a:fld>
            <a:endParaRPr lang="en-IN"/>
          </a:p>
        </p:txBody>
      </p:sp>
    </p:spTree>
    <p:extLst>
      <p:ext uri="{BB962C8B-B14F-4D97-AF65-F5344CB8AC3E}">
        <p14:creationId xmlns:p14="http://schemas.microsoft.com/office/powerpoint/2010/main" val="17107081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B10D79C-79BF-41AA-8AB7-D35CCC58684C}" type="datetimeFigureOut">
              <a:rPr lang="en-IN" smtClean="0"/>
              <a:t>14-11-2022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229C3B0-ABBB-4159-9613-5E2E276393CD}" type="slidenum">
              <a:rPr lang="en-IN" smtClean="0"/>
              <a:t>‹#›</a:t>
            </a:fld>
            <a:endParaRPr lang="en-IN"/>
          </a:p>
        </p:txBody>
      </p:sp>
    </p:spTree>
    <p:extLst>
      <p:ext uri="{BB962C8B-B14F-4D97-AF65-F5344CB8AC3E}">
        <p14:creationId xmlns:p14="http://schemas.microsoft.com/office/powerpoint/2010/main" val="13704830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B10D79C-79BF-41AA-8AB7-D35CCC58684C}" type="datetimeFigureOut">
              <a:rPr lang="en-IN" smtClean="0"/>
              <a:t>14-11-2022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229C3B0-ABBB-4159-9613-5E2E276393CD}" type="slidenum">
              <a:rPr lang="en-IN" smtClean="0"/>
              <a:t>‹#›</a:t>
            </a:fld>
            <a:endParaRPr lang="en-IN"/>
          </a:p>
        </p:txBody>
      </p:sp>
    </p:spTree>
    <p:extLst>
      <p:ext uri="{BB962C8B-B14F-4D97-AF65-F5344CB8AC3E}">
        <p14:creationId xmlns:p14="http://schemas.microsoft.com/office/powerpoint/2010/main" val="27795217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B10D79C-79BF-41AA-8AB7-D35CCC58684C}" type="datetimeFigureOut">
              <a:rPr lang="en-IN" smtClean="0"/>
              <a:t>14-11-2022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229C3B0-ABBB-4159-9613-5E2E276393CD}" type="slidenum">
              <a:rPr lang="en-IN" smtClean="0"/>
              <a:t>‹#›</a:t>
            </a:fld>
            <a:endParaRPr lang="en-IN"/>
          </a:p>
        </p:txBody>
      </p:sp>
    </p:spTree>
    <p:extLst>
      <p:ext uri="{BB962C8B-B14F-4D97-AF65-F5344CB8AC3E}">
        <p14:creationId xmlns:p14="http://schemas.microsoft.com/office/powerpoint/2010/main" val="17287008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B10D79C-79BF-41AA-8AB7-D35CCC58684C}" type="datetimeFigureOut">
              <a:rPr lang="en-IN" smtClean="0"/>
              <a:t>14-11-2022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229C3B0-ABBB-4159-9613-5E2E276393CD}" type="slidenum">
              <a:rPr lang="en-IN" smtClean="0"/>
              <a:t>‹#›</a:t>
            </a:fld>
            <a:endParaRPr lang="en-IN"/>
          </a:p>
        </p:txBody>
      </p:sp>
    </p:spTree>
    <p:extLst>
      <p:ext uri="{BB962C8B-B14F-4D97-AF65-F5344CB8AC3E}">
        <p14:creationId xmlns:p14="http://schemas.microsoft.com/office/powerpoint/2010/main" val="24564307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B10D79C-79BF-41AA-8AB7-D35CCC58684C}" type="datetimeFigureOut">
              <a:rPr lang="en-IN" smtClean="0"/>
              <a:t>14-11-2022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8229C3B0-ABBB-4159-9613-5E2E276393CD}" type="slidenum">
              <a:rPr lang="en-IN" smtClean="0"/>
              <a:t>‹#›</a:t>
            </a:fld>
            <a:endParaRPr lang="en-IN"/>
          </a:p>
        </p:txBody>
      </p:sp>
    </p:spTree>
    <p:extLst>
      <p:ext uri="{BB962C8B-B14F-4D97-AF65-F5344CB8AC3E}">
        <p14:creationId xmlns:p14="http://schemas.microsoft.com/office/powerpoint/2010/main" val="37807934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B10D79C-79BF-41AA-8AB7-D35CCC58684C}" type="datetimeFigureOut">
              <a:rPr lang="en-IN" smtClean="0"/>
              <a:t>14-11-2022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8229C3B0-ABBB-4159-9613-5E2E276393CD}" type="slidenum">
              <a:rPr lang="en-IN" smtClean="0"/>
              <a:t>‹#›</a:t>
            </a:fld>
            <a:endParaRPr lang="en-IN"/>
          </a:p>
        </p:txBody>
      </p:sp>
    </p:spTree>
    <p:extLst>
      <p:ext uri="{BB962C8B-B14F-4D97-AF65-F5344CB8AC3E}">
        <p14:creationId xmlns:p14="http://schemas.microsoft.com/office/powerpoint/2010/main" val="14877697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B10D79C-79BF-41AA-8AB7-D35CCC58684C}" type="datetimeFigureOut">
              <a:rPr lang="en-IN" smtClean="0"/>
              <a:t>14-11-2022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8229C3B0-ABBB-4159-9613-5E2E276393CD}" type="slidenum">
              <a:rPr lang="en-IN" smtClean="0"/>
              <a:t>‹#›</a:t>
            </a:fld>
            <a:endParaRPr lang="en-IN"/>
          </a:p>
        </p:txBody>
      </p:sp>
    </p:spTree>
    <p:extLst>
      <p:ext uri="{BB962C8B-B14F-4D97-AF65-F5344CB8AC3E}">
        <p14:creationId xmlns:p14="http://schemas.microsoft.com/office/powerpoint/2010/main" val="2498210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B10D79C-79BF-41AA-8AB7-D35CCC58684C}" type="datetimeFigureOut">
              <a:rPr lang="en-IN" smtClean="0"/>
              <a:t>14-11-2022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229C3B0-ABBB-4159-9613-5E2E276393CD}" type="slidenum">
              <a:rPr lang="en-IN" smtClean="0"/>
              <a:t>‹#›</a:t>
            </a:fld>
            <a:endParaRPr lang="en-IN"/>
          </a:p>
        </p:txBody>
      </p:sp>
    </p:spTree>
    <p:extLst>
      <p:ext uri="{BB962C8B-B14F-4D97-AF65-F5344CB8AC3E}">
        <p14:creationId xmlns:p14="http://schemas.microsoft.com/office/powerpoint/2010/main" val="14156691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B10D79C-79BF-41AA-8AB7-D35CCC58684C}" type="datetimeFigureOut">
              <a:rPr lang="en-IN" smtClean="0"/>
              <a:t>14-11-2022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229C3B0-ABBB-4159-9613-5E2E276393CD}" type="slidenum">
              <a:rPr lang="en-IN" smtClean="0"/>
              <a:t>‹#›</a:t>
            </a:fld>
            <a:endParaRPr lang="en-IN"/>
          </a:p>
        </p:txBody>
      </p:sp>
    </p:spTree>
    <p:extLst>
      <p:ext uri="{BB962C8B-B14F-4D97-AF65-F5344CB8AC3E}">
        <p14:creationId xmlns:p14="http://schemas.microsoft.com/office/powerpoint/2010/main" val="1456098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B10D79C-79BF-41AA-8AB7-D35CCC58684C}" type="datetimeFigureOut">
              <a:rPr lang="en-IN" smtClean="0"/>
              <a:t>14-11-2022</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229C3B0-ABBB-4159-9613-5E2E276393CD}" type="slidenum">
              <a:rPr lang="en-IN" smtClean="0"/>
              <a:t>‹#›</a:t>
            </a:fld>
            <a:endParaRPr lang="en-IN"/>
          </a:p>
        </p:txBody>
      </p:sp>
    </p:spTree>
    <p:extLst>
      <p:ext uri="{BB962C8B-B14F-4D97-AF65-F5344CB8AC3E}">
        <p14:creationId xmlns:p14="http://schemas.microsoft.com/office/powerpoint/2010/main" val="4279526009"/>
      </p:ext>
    </p:extLst>
  </p:cSld>
  <p:clrMap bg1="lt1" tx1="dk1" bg2="lt2" tx2="dk2" accent1="accent1" accent2="accent2" accent3="accent3" accent4="accent4" accent5="accent5" accent6="accent6" hlink="hlink" folHlink="folHlink"/>
  <p:sldLayoutIdLst>
    <p:sldLayoutId id="2147483793" r:id="rId1"/>
    <p:sldLayoutId id="2147483794" r:id="rId2"/>
    <p:sldLayoutId id="2147483795" r:id="rId3"/>
    <p:sldLayoutId id="2147483796" r:id="rId4"/>
    <p:sldLayoutId id="2147483797" r:id="rId5"/>
    <p:sldLayoutId id="2147483798" r:id="rId6"/>
    <p:sldLayoutId id="2147483799" r:id="rId7"/>
    <p:sldLayoutId id="2147483800" r:id="rId8"/>
    <p:sldLayoutId id="2147483801" r:id="rId9"/>
    <p:sldLayoutId id="2147483802" r:id="rId10"/>
    <p:sldLayoutId id="214748380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Freeform: Shape 19">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2" name="Rectangle 21">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597A9AF-C7DA-6A25-31C0-01FB8239BAC8}"/>
              </a:ext>
            </a:extLst>
          </p:cNvPr>
          <p:cNvSpPr>
            <a:spLocks noGrp="1"/>
          </p:cNvSpPr>
          <p:nvPr>
            <p:ph type="ctrTitle"/>
          </p:nvPr>
        </p:nvSpPr>
        <p:spPr>
          <a:xfrm>
            <a:off x="466722" y="586855"/>
            <a:ext cx="3201366" cy="3387497"/>
          </a:xfrm>
        </p:spPr>
        <p:txBody>
          <a:bodyPr vert="horz" lIns="91440" tIns="45720" rIns="91440" bIns="45720" rtlCol="0" anchor="b">
            <a:normAutofit/>
          </a:bodyPr>
          <a:lstStyle/>
          <a:p>
            <a:pPr algn="r"/>
            <a:r>
              <a:rPr lang="en-US" sz="4000" kern="1200">
                <a:solidFill>
                  <a:srgbClr val="FFFFFF"/>
                </a:solidFill>
                <a:latin typeface="+mj-lt"/>
                <a:ea typeface="+mj-ea"/>
                <a:cs typeface="+mj-cs"/>
              </a:rPr>
              <a:t>SPRINT – 1</a:t>
            </a:r>
            <a:br>
              <a:rPr lang="en-US" sz="4000" kern="1200">
                <a:solidFill>
                  <a:srgbClr val="FFFFFF"/>
                </a:solidFill>
                <a:latin typeface="+mj-lt"/>
                <a:ea typeface="+mj-ea"/>
                <a:cs typeface="+mj-cs"/>
              </a:rPr>
            </a:br>
            <a:r>
              <a:rPr lang="en-US" sz="4000" kern="1200">
                <a:solidFill>
                  <a:srgbClr val="FFFFFF"/>
                </a:solidFill>
                <a:latin typeface="+mj-lt"/>
                <a:ea typeface="+mj-ea"/>
                <a:cs typeface="+mj-cs"/>
              </a:rPr>
              <a:t>(Loan Dataset)</a:t>
            </a:r>
          </a:p>
        </p:txBody>
      </p:sp>
      <p:sp>
        <p:nvSpPr>
          <p:cNvPr id="3" name="Subtitle 2">
            <a:extLst>
              <a:ext uri="{FF2B5EF4-FFF2-40B4-BE49-F238E27FC236}">
                <a16:creationId xmlns:a16="http://schemas.microsoft.com/office/drawing/2014/main" id="{488E371A-7CF3-97CF-9557-06A4C4AC803C}"/>
              </a:ext>
            </a:extLst>
          </p:cNvPr>
          <p:cNvSpPr>
            <a:spLocks noGrp="1"/>
          </p:cNvSpPr>
          <p:nvPr>
            <p:ph type="subTitle" idx="1"/>
          </p:nvPr>
        </p:nvSpPr>
        <p:spPr>
          <a:xfrm>
            <a:off x="4810259" y="649480"/>
            <a:ext cx="6555347" cy="5546047"/>
          </a:xfrm>
        </p:spPr>
        <p:txBody>
          <a:bodyPr vert="horz" lIns="91440" tIns="45720" rIns="91440" bIns="45720" rtlCol="0" anchor="ctr">
            <a:normAutofit/>
          </a:bodyPr>
          <a:lstStyle/>
          <a:p>
            <a:pPr algn="l"/>
            <a:r>
              <a:rPr lang="en-US" sz="2000" b="1" dirty="0"/>
              <a:t>Group-3</a:t>
            </a:r>
          </a:p>
          <a:p>
            <a:pPr indent="-228600" algn="l">
              <a:buFont typeface="Arial" panose="020B0604020202020204" pitchFamily="34" charset="0"/>
              <a:buChar char="•"/>
            </a:pPr>
            <a:endParaRPr lang="en-US" sz="2000" dirty="0"/>
          </a:p>
          <a:p>
            <a:pPr indent="-228600" algn="l">
              <a:buFont typeface="Arial" panose="020B0604020202020204" pitchFamily="34" charset="0"/>
              <a:buChar char="•"/>
            </a:pPr>
            <a:r>
              <a:rPr lang="en-US" sz="2000" dirty="0"/>
              <a:t>Devendra Kotiya</a:t>
            </a:r>
          </a:p>
          <a:p>
            <a:pPr indent="-228600" algn="l">
              <a:buFont typeface="Arial" panose="020B0604020202020204" pitchFamily="34" charset="0"/>
              <a:buChar char="•"/>
            </a:pPr>
            <a:r>
              <a:rPr lang="en-US" sz="2000" dirty="0"/>
              <a:t>Jayant Kumar</a:t>
            </a:r>
          </a:p>
          <a:p>
            <a:pPr indent="-228600" algn="l">
              <a:buFont typeface="Arial" panose="020B0604020202020204" pitchFamily="34" charset="0"/>
              <a:buChar char="•"/>
            </a:pPr>
            <a:r>
              <a:rPr lang="en-US" sz="2000" dirty="0"/>
              <a:t>Sumit Kumar</a:t>
            </a:r>
          </a:p>
          <a:p>
            <a:pPr indent="-228600" algn="l">
              <a:buFont typeface="Arial" panose="020B0604020202020204" pitchFamily="34" charset="0"/>
              <a:buChar char="•"/>
            </a:pPr>
            <a:r>
              <a:rPr lang="en-US" sz="2000" dirty="0"/>
              <a:t>Anirban Dutta</a:t>
            </a:r>
          </a:p>
          <a:p>
            <a:pPr indent="-228600" algn="l">
              <a:buFont typeface="Arial" panose="020B0604020202020204" pitchFamily="34" charset="0"/>
              <a:buChar char="•"/>
            </a:pPr>
            <a:r>
              <a:rPr lang="en-US" sz="2000" dirty="0"/>
              <a:t>Giridhar Kumar</a:t>
            </a:r>
          </a:p>
          <a:p>
            <a:pPr indent="-228600" algn="l">
              <a:buFont typeface="Arial" panose="020B0604020202020204" pitchFamily="34" charset="0"/>
              <a:buChar char="•"/>
            </a:pPr>
            <a:endParaRPr lang="en-US" sz="2000" dirty="0"/>
          </a:p>
        </p:txBody>
      </p:sp>
      <p:sp>
        <p:nvSpPr>
          <p:cNvPr id="5" name="TextBox 4">
            <a:extLst>
              <a:ext uri="{FF2B5EF4-FFF2-40B4-BE49-F238E27FC236}">
                <a16:creationId xmlns:a16="http://schemas.microsoft.com/office/drawing/2014/main" id="{6FBC2562-92E9-4BFB-B491-FDFF9681B9DF}"/>
              </a:ext>
            </a:extLst>
          </p:cNvPr>
          <p:cNvSpPr txBox="1"/>
          <p:nvPr/>
        </p:nvSpPr>
        <p:spPr>
          <a:xfrm>
            <a:off x="3048000" y="3244334"/>
            <a:ext cx="6096000" cy="369332"/>
          </a:xfrm>
          <a:prstGeom prst="rect">
            <a:avLst/>
          </a:prstGeom>
          <a:noFill/>
        </p:spPr>
        <p:txBody>
          <a:bodyPr wrap="square">
            <a:spAutoFit/>
          </a:bodyPr>
          <a:lstStyle/>
          <a:p>
            <a:pPr>
              <a:spcAft>
                <a:spcPts val="600"/>
              </a:spcAft>
            </a:pPr>
            <a:r>
              <a:rPr lang="en-IN" b="0" i="0" dirty="0">
                <a:solidFill>
                  <a:srgbClr val="000000"/>
                </a:solidFill>
                <a:effectLst/>
                <a:latin typeface="Times New Roman" panose="02020603050405020304" pitchFamily="18" charset="0"/>
              </a:rPr>
              <a:t> </a:t>
            </a:r>
            <a:endParaRPr lang="en-IN"/>
          </a:p>
        </p:txBody>
      </p:sp>
    </p:spTree>
    <p:extLst>
      <p:ext uri="{BB962C8B-B14F-4D97-AF65-F5344CB8AC3E}">
        <p14:creationId xmlns:p14="http://schemas.microsoft.com/office/powerpoint/2010/main" val="41200612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2C1CC8-4E74-4AF9-AF8A-D6BD1117FA08}"/>
              </a:ext>
            </a:extLst>
          </p:cNvPr>
          <p:cNvSpPr>
            <a:spLocks noGrp="1"/>
          </p:cNvSpPr>
          <p:nvPr>
            <p:ph type="title"/>
          </p:nvPr>
        </p:nvSpPr>
        <p:spPr>
          <a:xfrm>
            <a:off x="838199" y="554692"/>
            <a:ext cx="3785554" cy="1283634"/>
          </a:xfrm>
        </p:spPr>
        <p:txBody>
          <a:bodyPr anchor="b">
            <a:normAutofit fontScale="90000"/>
          </a:bodyPr>
          <a:lstStyle/>
          <a:p>
            <a:pPr lvl="0">
              <a:spcBef>
                <a:spcPts val="1000"/>
              </a:spcBef>
              <a:defRPr/>
            </a:pPr>
            <a:br>
              <a:rPr kumimoji="0" lang="en-US" sz="2500" b="0" i="0" u="sng" strike="noStrike" kern="1200" cap="none" spc="0" normalizeH="0" baseline="0" noProof="0" dirty="0">
                <a:ln>
                  <a:noFill/>
                </a:ln>
                <a:effectLst/>
                <a:uLnTx/>
                <a:uFillTx/>
                <a:latin typeface="Helvetica" panose="020B0604020202020204" pitchFamily="34" charset="0"/>
                <a:ea typeface="+mj-ea"/>
                <a:cs typeface="+mj-cs"/>
              </a:rPr>
            </a:br>
            <a:r>
              <a:rPr lang="en-US" sz="2800" b="1" u="sng" dirty="0"/>
              <a:t>Step </a:t>
            </a:r>
            <a:r>
              <a:rPr lang="en-US" sz="2800" b="1" u="sng" dirty="0">
                <a:ea typeface="+mn-ea"/>
                <a:cs typeface="+mn-cs"/>
              </a:rPr>
              <a:t>2.2 Creating an IAM Role in AWS</a:t>
            </a:r>
            <a:br>
              <a:rPr lang="en-US" sz="2800" b="1" u="sng" dirty="0">
                <a:ea typeface="+mn-ea"/>
                <a:cs typeface="+mn-cs"/>
              </a:rPr>
            </a:br>
            <a:endParaRPr lang="en-IN" sz="2800" b="1" u="sng" dirty="0"/>
          </a:p>
        </p:txBody>
      </p:sp>
      <p:sp>
        <p:nvSpPr>
          <p:cNvPr id="3" name="Content Placeholder 2">
            <a:extLst>
              <a:ext uri="{FF2B5EF4-FFF2-40B4-BE49-F238E27FC236}">
                <a16:creationId xmlns:a16="http://schemas.microsoft.com/office/drawing/2014/main" id="{2D941A92-BB5B-4DBD-BFCC-284888C7F17D}"/>
              </a:ext>
            </a:extLst>
          </p:cNvPr>
          <p:cNvSpPr>
            <a:spLocks noGrp="1"/>
          </p:cNvSpPr>
          <p:nvPr>
            <p:ph idx="1"/>
          </p:nvPr>
        </p:nvSpPr>
        <p:spPr>
          <a:xfrm>
            <a:off x="838199" y="1838325"/>
            <a:ext cx="3748441" cy="4200525"/>
          </a:xfrm>
        </p:spPr>
        <p:txBody>
          <a:bodyPr>
            <a:normAutofit/>
          </a:bodyPr>
          <a:lstStyle/>
          <a:p>
            <a:pPr marL="0" marR="0" lvl="0" indent="0" defTabSz="914400" rtl="0" eaLnBrk="1" fontAlgn="auto" latinLnBrk="0" hangingPunct="1">
              <a:spcBef>
                <a:spcPts val="1000"/>
              </a:spcBef>
              <a:spcAft>
                <a:spcPts val="0"/>
              </a:spcAft>
              <a:buClrTx/>
              <a:buSzTx/>
              <a:buNone/>
              <a:tabLst/>
              <a:defRPr/>
            </a:pPr>
            <a:r>
              <a:rPr lang="en-IN" sz="1900" b="0" i="0" dirty="0">
                <a:solidFill>
                  <a:srgbClr val="000000"/>
                </a:solidFill>
                <a:effectLst/>
                <a:latin typeface="Arial" panose="020B0604020202020204" pitchFamily="34" charset="0"/>
              </a:rPr>
              <a:t>We created an AWS IAM role to grant privileges on the S3 bucket.</a:t>
            </a:r>
            <a:endParaRPr kumimoji="0" lang="en-US" sz="1700" b="0" i="0" u="none" strike="noStrike" kern="1200" cap="none" spc="0" normalizeH="0" baseline="0" noProof="0" dirty="0">
              <a:ln>
                <a:noFill/>
              </a:ln>
              <a:effectLst/>
              <a:uLnTx/>
              <a:uFillTx/>
              <a:latin typeface="Arial" panose="020B0604020202020204" pitchFamily="34" charset="0"/>
              <a:ea typeface="+mn-ea"/>
              <a:cs typeface="+mn-cs"/>
            </a:endParaRPr>
          </a:p>
          <a:p>
            <a:pPr marL="0" marR="0" lvl="0" indent="0" defTabSz="914400" rtl="0" eaLnBrk="1" fontAlgn="auto" latinLnBrk="0" hangingPunct="1">
              <a:spcBef>
                <a:spcPts val="1000"/>
              </a:spcBef>
              <a:spcAft>
                <a:spcPts val="0"/>
              </a:spcAft>
              <a:buClrTx/>
              <a:buSzTx/>
              <a:buFont typeface="Arial" panose="020B0604020202020204" pitchFamily="34" charset="0"/>
              <a:buNone/>
              <a:tabLst/>
              <a:defRPr/>
            </a:pPr>
            <a:r>
              <a:rPr kumimoji="0" lang="en-US" sz="1700" b="0" i="0" u="none" strike="noStrike" kern="1200" cap="none" spc="0" normalizeH="0" baseline="0" noProof="0" dirty="0">
                <a:ln>
                  <a:noFill/>
                </a:ln>
                <a:effectLst/>
                <a:uLnTx/>
                <a:uFillTx/>
                <a:latin typeface="Arial" panose="020B0604020202020204" pitchFamily="34" charset="0"/>
                <a:ea typeface="+mn-ea"/>
                <a:cs typeface="+mn-cs"/>
              </a:rPr>
              <a:t>(i) From the home dashboard, choose IAM</a:t>
            </a:r>
          </a:p>
          <a:p>
            <a:pPr marL="0" marR="0" lvl="0" indent="0" defTabSz="914400" rtl="0" eaLnBrk="1" fontAlgn="auto" latinLnBrk="0" hangingPunct="1">
              <a:spcBef>
                <a:spcPts val="1000"/>
              </a:spcBef>
              <a:spcAft>
                <a:spcPts val="0"/>
              </a:spcAft>
              <a:buClrTx/>
              <a:buSzTx/>
              <a:buFont typeface="Arial" panose="020B0604020202020204" pitchFamily="34" charset="0"/>
              <a:buNone/>
              <a:tabLst/>
              <a:defRPr/>
            </a:pPr>
            <a:endParaRPr kumimoji="0" lang="en-US" sz="1700" b="0" i="0" u="none" strike="noStrike" kern="1200" cap="none" spc="0" normalizeH="0" baseline="0" noProof="0" dirty="0">
              <a:ln>
                <a:noFill/>
              </a:ln>
              <a:effectLst/>
              <a:uLnTx/>
              <a:uFillTx/>
              <a:latin typeface="Arial" panose="020B0604020202020204" pitchFamily="34" charset="0"/>
              <a:ea typeface="+mn-ea"/>
              <a:cs typeface="+mn-cs"/>
            </a:endParaRPr>
          </a:p>
          <a:p>
            <a:pPr marL="0" marR="0" lvl="0" indent="0" defTabSz="914400" rtl="0" eaLnBrk="1" fontAlgn="auto" latinLnBrk="0" hangingPunct="1">
              <a:spcBef>
                <a:spcPts val="1000"/>
              </a:spcBef>
              <a:spcAft>
                <a:spcPts val="0"/>
              </a:spcAft>
              <a:buClrTx/>
              <a:buSzTx/>
              <a:buFont typeface="Arial" panose="020B0604020202020204" pitchFamily="34" charset="0"/>
              <a:buNone/>
              <a:tabLst/>
              <a:defRPr/>
            </a:pPr>
            <a:r>
              <a:rPr kumimoji="0" lang="en-US" sz="1700" b="0" i="0" u="none" strike="noStrike" kern="1200" cap="none" spc="0" normalizeH="0" baseline="0" noProof="0" dirty="0">
                <a:ln>
                  <a:noFill/>
                </a:ln>
                <a:effectLst/>
                <a:uLnTx/>
                <a:uFillTx/>
                <a:latin typeface="Arial" panose="020B0604020202020204" pitchFamily="34" charset="0"/>
                <a:ea typeface="+mn-ea"/>
                <a:cs typeface="+mn-cs"/>
              </a:rPr>
              <a:t>(ii) Choose Roles from the left-hand navigation pane</a:t>
            </a:r>
            <a:r>
              <a:rPr lang="en-US" sz="1700" dirty="0">
                <a:latin typeface="Arial" panose="020B0604020202020204" pitchFamily="34" charset="0"/>
              </a:rPr>
              <a:t>. </a:t>
            </a:r>
            <a:r>
              <a:rPr kumimoji="0" lang="en-US" sz="1700" b="0" i="0" u="none" strike="noStrike" kern="1200" cap="none" spc="0" normalizeH="0" baseline="0" noProof="0" dirty="0">
                <a:ln>
                  <a:noFill/>
                </a:ln>
                <a:effectLst/>
                <a:uLnTx/>
                <a:uFillTx/>
                <a:latin typeface="Arial" panose="020B0604020202020204" pitchFamily="34" charset="0"/>
                <a:ea typeface="+mn-ea"/>
                <a:cs typeface="+mn-cs"/>
              </a:rPr>
              <a:t>Click the Create role button.</a:t>
            </a:r>
          </a:p>
          <a:p>
            <a:pPr marL="0" marR="0" lvl="0" indent="0" defTabSz="914400" rtl="0" eaLnBrk="1" fontAlgn="auto" latinLnBrk="0" hangingPunct="1">
              <a:spcBef>
                <a:spcPts val="1000"/>
              </a:spcBef>
              <a:spcAft>
                <a:spcPts val="0"/>
              </a:spcAft>
              <a:buClrTx/>
              <a:buSzTx/>
              <a:buFont typeface="Arial" panose="020B0604020202020204" pitchFamily="34" charset="0"/>
              <a:buNone/>
              <a:tabLst/>
              <a:defRPr/>
            </a:pPr>
            <a:endParaRPr kumimoji="0" lang="en-US" sz="1700" b="0" i="0" u="none" strike="noStrike" kern="1200" cap="none" spc="0" normalizeH="0" baseline="0" noProof="0" dirty="0">
              <a:ln>
                <a:noFill/>
              </a:ln>
              <a:effectLst/>
              <a:uLnTx/>
              <a:uFillTx/>
              <a:latin typeface="Arial" panose="020B0604020202020204" pitchFamily="34" charset="0"/>
              <a:ea typeface="+mn-ea"/>
              <a:cs typeface="+mn-cs"/>
            </a:endParaRPr>
          </a:p>
          <a:p>
            <a:pPr marL="0" marR="0" lvl="0" indent="0" defTabSz="914400" rtl="0" eaLnBrk="1" fontAlgn="auto" latinLnBrk="0" hangingPunct="1">
              <a:spcBef>
                <a:spcPts val="1000"/>
              </a:spcBef>
              <a:spcAft>
                <a:spcPts val="0"/>
              </a:spcAft>
              <a:buClrTx/>
              <a:buSzTx/>
              <a:buFont typeface="Arial" panose="020B0604020202020204" pitchFamily="34" charset="0"/>
              <a:buNone/>
              <a:tabLst/>
              <a:defRPr/>
            </a:pPr>
            <a:r>
              <a:rPr kumimoji="0" lang="en-US" sz="1700" b="0" i="0" u="none" strike="noStrike" kern="1200" cap="none" spc="0" normalizeH="0" baseline="0" noProof="0" dirty="0">
                <a:ln>
                  <a:noFill/>
                </a:ln>
                <a:effectLst/>
                <a:uLnTx/>
                <a:uFillTx/>
                <a:latin typeface="Arial" panose="020B0604020202020204" pitchFamily="34" charset="0"/>
                <a:ea typeface="+mn-ea"/>
                <a:cs typeface="+mn-cs"/>
              </a:rPr>
              <a:t>(iii) Select </a:t>
            </a:r>
            <a:r>
              <a:rPr kumimoji="0" lang="en-US" sz="1700" b="1" i="0" u="none" strike="noStrike" kern="1200" cap="none" spc="0" normalizeH="0" baseline="0" noProof="0" dirty="0">
                <a:ln>
                  <a:noFill/>
                </a:ln>
                <a:effectLst/>
                <a:uLnTx/>
                <a:uFillTx/>
                <a:latin typeface="Arial" panose="020B0604020202020204" pitchFamily="34" charset="0"/>
                <a:ea typeface="+mn-ea"/>
                <a:cs typeface="+mn-cs"/>
              </a:rPr>
              <a:t>Another AWS account</a:t>
            </a:r>
            <a:r>
              <a:rPr kumimoji="0" lang="en-US" sz="1700" b="0" i="0" u="none" strike="noStrike" kern="1200" cap="none" spc="0" normalizeH="0" baseline="0" noProof="0" dirty="0">
                <a:ln>
                  <a:noFill/>
                </a:ln>
                <a:effectLst/>
                <a:uLnTx/>
                <a:uFillTx/>
                <a:latin typeface="Arial" panose="020B0604020202020204" pitchFamily="34" charset="0"/>
                <a:ea typeface="+mn-ea"/>
                <a:cs typeface="+mn-cs"/>
              </a:rPr>
              <a:t> as the trusted entity type.</a:t>
            </a:r>
          </a:p>
          <a:p>
            <a:endParaRPr lang="en-IN" sz="1700" dirty="0"/>
          </a:p>
        </p:txBody>
      </p:sp>
      <p:pic>
        <p:nvPicPr>
          <p:cNvPr id="5" name="Picture 4" descr="A screenshot of a computer&#10;&#10;Description automatically generated">
            <a:extLst>
              <a:ext uri="{FF2B5EF4-FFF2-40B4-BE49-F238E27FC236}">
                <a16:creationId xmlns:a16="http://schemas.microsoft.com/office/drawing/2014/main" id="{A7D5ADB0-BE31-4392-A50A-5759CD823B91}"/>
              </a:ext>
            </a:extLst>
          </p:cNvPr>
          <p:cNvPicPr>
            <a:picLocks noChangeAspect="1"/>
          </p:cNvPicPr>
          <p:nvPr/>
        </p:nvPicPr>
        <p:blipFill rotWithShape="1">
          <a:blip r:embed="rId2">
            <a:extLst>
              <a:ext uri="{28A0092B-C50C-407E-A947-70E740481C1C}">
                <a14:useLocalDpi xmlns:a14="http://schemas.microsoft.com/office/drawing/2010/main" val="0"/>
              </a:ext>
            </a:extLst>
          </a:blip>
          <a:srcRect l="10884" t="18717" r="19392" b="20033"/>
          <a:stretch/>
        </p:blipFill>
        <p:spPr>
          <a:xfrm>
            <a:off x="4623753" y="1618127"/>
            <a:ext cx="7346827" cy="4200526"/>
          </a:xfrm>
          <a:prstGeom prst="rect">
            <a:avLst/>
          </a:prstGeom>
        </p:spPr>
      </p:pic>
    </p:spTree>
    <p:extLst>
      <p:ext uri="{BB962C8B-B14F-4D97-AF65-F5344CB8AC3E}">
        <p14:creationId xmlns:p14="http://schemas.microsoft.com/office/powerpoint/2010/main" val="40259884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D941A92-BB5B-4DBD-BFCC-284888C7F17D}"/>
              </a:ext>
            </a:extLst>
          </p:cNvPr>
          <p:cNvSpPr>
            <a:spLocks noGrp="1"/>
          </p:cNvSpPr>
          <p:nvPr>
            <p:ph idx="1"/>
          </p:nvPr>
        </p:nvSpPr>
        <p:spPr>
          <a:xfrm>
            <a:off x="641210" y="477519"/>
            <a:ext cx="3505494" cy="5902962"/>
          </a:xfrm>
        </p:spPr>
        <p:txBody>
          <a:bodyPr>
            <a:noAutofit/>
          </a:bodyPr>
          <a:lstStyle/>
          <a:p>
            <a:pPr marL="0" marR="0" lvl="0" indent="0" defTabSz="914400" rtl="0" eaLnBrk="1" fontAlgn="auto" latinLnBrk="0" hangingPunct="1">
              <a:spcBef>
                <a:spcPts val="1000"/>
              </a:spcBef>
              <a:spcAft>
                <a:spcPts val="0"/>
              </a:spcAft>
              <a:buClrTx/>
              <a:buSzTx/>
              <a:buFont typeface="Arial" panose="020B0604020202020204" pitchFamily="34" charset="0"/>
              <a:buNone/>
              <a:tabLst/>
              <a:defRPr/>
            </a:pPr>
            <a:r>
              <a:rPr kumimoji="0" lang="en-US" sz="1600" b="0" i="0" u="none" strike="noStrike" kern="1200" cap="none" spc="0" normalizeH="0" baseline="0" noProof="0" dirty="0">
                <a:ln>
                  <a:noFill/>
                </a:ln>
                <a:effectLst/>
                <a:uLnTx/>
                <a:uFillTx/>
                <a:latin typeface="Arial" panose="020B0604020202020204" pitchFamily="34" charset="0"/>
                <a:ea typeface="+mn-ea"/>
                <a:cs typeface="+mn-cs"/>
              </a:rPr>
              <a:t>(iv) </a:t>
            </a:r>
            <a:r>
              <a:rPr lang="en-US" sz="1600" dirty="0">
                <a:latin typeface="Arial" panose="020B0604020202020204" pitchFamily="34" charset="0"/>
              </a:rPr>
              <a:t>Entered a dummy credentials temporarily. Later we will modify this with the credentials from Snowflake.</a:t>
            </a:r>
          </a:p>
          <a:p>
            <a:pPr marL="0" marR="0" lvl="0" indent="0" defTabSz="914400" rtl="0" eaLnBrk="1" fontAlgn="auto" latinLnBrk="0" hangingPunct="1">
              <a:spcBef>
                <a:spcPts val="1000"/>
              </a:spcBef>
              <a:spcAft>
                <a:spcPts val="0"/>
              </a:spcAft>
              <a:buClrTx/>
              <a:buSzTx/>
              <a:buFont typeface="Arial" panose="020B0604020202020204" pitchFamily="34" charset="0"/>
              <a:buNone/>
              <a:tabLst/>
              <a:defRPr/>
            </a:pPr>
            <a:r>
              <a:rPr lang="en-US" sz="1600" dirty="0">
                <a:latin typeface="Arial" panose="020B0604020202020204" pitchFamily="34" charset="0"/>
              </a:rPr>
              <a:t> </a:t>
            </a:r>
          </a:p>
          <a:p>
            <a:pPr marL="0" marR="0" lvl="0" indent="0" defTabSz="914400" rtl="0" eaLnBrk="1" fontAlgn="auto" latinLnBrk="0" hangingPunct="1">
              <a:spcBef>
                <a:spcPts val="1000"/>
              </a:spcBef>
              <a:spcAft>
                <a:spcPts val="0"/>
              </a:spcAft>
              <a:buClrTx/>
              <a:buSzTx/>
              <a:buFont typeface="Arial" panose="020B0604020202020204" pitchFamily="34" charset="0"/>
              <a:buNone/>
              <a:tabLst/>
              <a:defRPr/>
            </a:pPr>
            <a:r>
              <a:rPr kumimoji="0" lang="en-US" sz="1600" b="0" i="0" u="none" strike="noStrike" kern="1200" cap="none" spc="0" normalizeH="0" baseline="0" noProof="0" dirty="0">
                <a:ln>
                  <a:noFill/>
                </a:ln>
                <a:effectLst/>
                <a:uLnTx/>
                <a:uFillTx/>
                <a:latin typeface="Arial" panose="020B0604020202020204" pitchFamily="34" charset="0"/>
                <a:ea typeface="+mn-ea"/>
                <a:cs typeface="+mn-cs"/>
              </a:rPr>
              <a:t>(v) Click the Next button.</a:t>
            </a:r>
          </a:p>
          <a:p>
            <a:pPr marL="0" marR="0" lvl="0" indent="0" defTabSz="914400" rtl="0" eaLnBrk="1" fontAlgn="auto" latinLnBrk="0" hangingPunct="1">
              <a:spcBef>
                <a:spcPts val="1000"/>
              </a:spcBef>
              <a:spcAft>
                <a:spcPts val="0"/>
              </a:spcAft>
              <a:buClrTx/>
              <a:buSzTx/>
              <a:buFont typeface="Arial" panose="020B0604020202020204" pitchFamily="34" charset="0"/>
              <a:buNone/>
              <a:tabLst/>
              <a:defRPr/>
            </a:pPr>
            <a:endParaRPr kumimoji="0" lang="en-US" sz="1600" b="0" i="0" u="none" strike="noStrike" kern="1200" cap="none" spc="0" normalizeH="0" baseline="0" noProof="0" dirty="0">
              <a:ln>
                <a:noFill/>
              </a:ln>
              <a:effectLst/>
              <a:uLnTx/>
              <a:uFillTx/>
              <a:latin typeface="Arial" panose="020B0604020202020204" pitchFamily="34" charset="0"/>
              <a:ea typeface="+mn-ea"/>
              <a:cs typeface="+mn-cs"/>
            </a:endParaRPr>
          </a:p>
          <a:p>
            <a:pPr marL="0" marR="0" lvl="0" indent="0" defTabSz="914400" rtl="0" eaLnBrk="1" fontAlgn="auto" latinLnBrk="0" hangingPunct="1">
              <a:spcBef>
                <a:spcPts val="1000"/>
              </a:spcBef>
              <a:spcAft>
                <a:spcPts val="0"/>
              </a:spcAft>
              <a:buClrTx/>
              <a:buSzTx/>
              <a:buFont typeface="Arial" panose="020B0604020202020204" pitchFamily="34" charset="0"/>
              <a:buNone/>
              <a:tabLst/>
              <a:defRPr/>
            </a:pPr>
            <a:r>
              <a:rPr kumimoji="0" lang="en-US" sz="1600" b="0" i="0" u="none" strike="noStrike" kern="1200" cap="none" spc="0" normalizeH="0" baseline="0" noProof="0" dirty="0">
                <a:ln>
                  <a:noFill/>
                </a:ln>
                <a:effectLst/>
                <a:uLnTx/>
                <a:uFillTx/>
                <a:latin typeface="Arial" panose="020B0604020202020204" pitchFamily="34" charset="0"/>
                <a:ea typeface="+mn-ea"/>
                <a:cs typeface="+mn-cs"/>
              </a:rPr>
              <a:t>(</a:t>
            </a:r>
            <a:r>
              <a:rPr lang="en-US" sz="1600" dirty="0">
                <a:latin typeface="Arial" panose="020B0604020202020204" pitchFamily="34" charset="0"/>
              </a:rPr>
              <a:t>vi</a:t>
            </a:r>
            <a:r>
              <a:rPr kumimoji="0" lang="en-US" sz="1600" b="0" i="0" u="none" strike="noStrike" kern="1200" cap="none" spc="0" normalizeH="0" baseline="0" noProof="0" dirty="0">
                <a:ln>
                  <a:noFill/>
                </a:ln>
                <a:effectLst/>
                <a:uLnTx/>
                <a:uFillTx/>
                <a:latin typeface="Arial" panose="020B0604020202020204" pitchFamily="34" charset="0"/>
                <a:ea typeface="+mn-ea"/>
                <a:cs typeface="+mn-cs"/>
              </a:rPr>
              <a:t>) Locate the policy you created in Step 2.1.2 and select this policy.</a:t>
            </a:r>
          </a:p>
          <a:p>
            <a:pPr marL="0" marR="0" lvl="0" indent="0" defTabSz="914400" rtl="0" eaLnBrk="1" fontAlgn="auto" latinLnBrk="0" hangingPunct="1">
              <a:spcBef>
                <a:spcPts val="1000"/>
              </a:spcBef>
              <a:spcAft>
                <a:spcPts val="0"/>
              </a:spcAft>
              <a:buClrTx/>
              <a:buSzTx/>
              <a:buFont typeface="Arial" panose="020B0604020202020204" pitchFamily="34" charset="0"/>
              <a:buNone/>
              <a:tabLst/>
              <a:defRPr/>
            </a:pPr>
            <a:endParaRPr kumimoji="0" lang="en-US" sz="1600" b="0" i="0" u="none" strike="noStrike" kern="1200" cap="none" spc="0" normalizeH="0" baseline="0" noProof="0" dirty="0">
              <a:ln>
                <a:noFill/>
              </a:ln>
              <a:effectLst/>
              <a:uLnTx/>
              <a:uFillTx/>
              <a:latin typeface="Arial" panose="020B0604020202020204" pitchFamily="34" charset="0"/>
              <a:ea typeface="+mn-ea"/>
              <a:cs typeface="+mn-cs"/>
            </a:endParaRPr>
          </a:p>
          <a:p>
            <a:pPr marL="0" marR="0" lvl="0" indent="0" defTabSz="914400" rtl="0" eaLnBrk="1" fontAlgn="auto" latinLnBrk="0" hangingPunct="1">
              <a:spcBef>
                <a:spcPts val="1000"/>
              </a:spcBef>
              <a:spcAft>
                <a:spcPts val="0"/>
              </a:spcAft>
              <a:buClrTx/>
              <a:buSzTx/>
              <a:buFont typeface="Arial" panose="020B0604020202020204" pitchFamily="34" charset="0"/>
              <a:buNone/>
              <a:tabLst/>
              <a:defRPr/>
            </a:pPr>
            <a:r>
              <a:rPr kumimoji="0" lang="en-US" sz="1600" b="0" i="0" u="none" strike="noStrike" kern="1200" cap="none" spc="0" normalizeH="0" baseline="0" noProof="0" dirty="0">
                <a:ln>
                  <a:noFill/>
                </a:ln>
                <a:effectLst/>
                <a:uLnTx/>
                <a:uFillTx/>
                <a:latin typeface="Arial" panose="020B0604020202020204" pitchFamily="34" charset="0"/>
                <a:ea typeface="+mn-ea"/>
                <a:cs typeface="+mn-cs"/>
              </a:rPr>
              <a:t>(vii) Click the Next button.</a:t>
            </a:r>
          </a:p>
          <a:p>
            <a:pPr marL="0" marR="0" lvl="0" indent="0" defTabSz="914400" rtl="0" eaLnBrk="1" fontAlgn="auto" latinLnBrk="0" hangingPunct="1">
              <a:spcBef>
                <a:spcPts val="1000"/>
              </a:spcBef>
              <a:spcAft>
                <a:spcPts val="0"/>
              </a:spcAft>
              <a:buClrTx/>
              <a:buSzTx/>
              <a:buFont typeface="Arial" panose="020B0604020202020204" pitchFamily="34" charset="0"/>
              <a:buNone/>
              <a:tabLst/>
              <a:defRPr/>
            </a:pPr>
            <a:endParaRPr kumimoji="0" lang="en-US" sz="1600" b="0" i="0" u="none" strike="noStrike" kern="1200" cap="none" spc="0" normalizeH="0" baseline="0" noProof="0" dirty="0">
              <a:ln>
                <a:noFill/>
              </a:ln>
              <a:effectLst/>
              <a:uLnTx/>
              <a:uFillTx/>
              <a:latin typeface="Arial" panose="020B0604020202020204" pitchFamily="34" charset="0"/>
              <a:ea typeface="+mn-ea"/>
              <a:cs typeface="+mn-cs"/>
            </a:endParaRPr>
          </a:p>
          <a:p>
            <a:pPr marL="0" marR="0" lvl="0" indent="0" defTabSz="914400" rtl="0" eaLnBrk="1" fontAlgn="auto" latinLnBrk="0" hangingPunct="1">
              <a:spcBef>
                <a:spcPts val="1000"/>
              </a:spcBef>
              <a:spcAft>
                <a:spcPts val="0"/>
              </a:spcAft>
              <a:buClrTx/>
              <a:buSzTx/>
              <a:buFont typeface="Arial" panose="020B0604020202020204" pitchFamily="34" charset="0"/>
              <a:buNone/>
              <a:tabLst/>
              <a:defRPr/>
            </a:pPr>
            <a:r>
              <a:rPr kumimoji="0" lang="en-US" sz="1600" b="0" i="0" u="none" strike="noStrike" kern="1200" cap="none" spc="0" normalizeH="0" baseline="0" noProof="0" dirty="0">
                <a:ln>
                  <a:noFill/>
                </a:ln>
                <a:effectLst/>
                <a:uLnTx/>
                <a:uFillTx/>
                <a:latin typeface="Arial" panose="020B0604020202020204" pitchFamily="34" charset="0"/>
                <a:ea typeface="+mn-ea"/>
                <a:cs typeface="+mn-cs"/>
              </a:rPr>
              <a:t>(viii) Enter a name and description for the role, and click the </a:t>
            </a:r>
            <a:r>
              <a:rPr kumimoji="0" lang="en-US" sz="1600" b="1" i="0" u="none" strike="noStrike" kern="1200" cap="none" spc="0" normalizeH="0" baseline="0" noProof="0" dirty="0">
                <a:ln>
                  <a:noFill/>
                </a:ln>
                <a:effectLst/>
                <a:uLnTx/>
                <a:uFillTx/>
                <a:latin typeface="Arial" panose="020B0604020202020204" pitchFamily="34" charset="0"/>
                <a:ea typeface="+mn-ea"/>
                <a:cs typeface="+mn-cs"/>
              </a:rPr>
              <a:t>Create role</a:t>
            </a:r>
            <a:r>
              <a:rPr kumimoji="0" lang="en-US" sz="1600" b="0" i="0" u="none" strike="noStrike" kern="1200" cap="none" spc="0" normalizeH="0" baseline="0" noProof="0" dirty="0">
                <a:ln>
                  <a:noFill/>
                </a:ln>
                <a:effectLst/>
                <a:uLnTx/>
                <a:uFillTx/>
                <a:latin typeface="Arial" panose="020B0604020202020204" pitchFamily="34" charset="0"/>
                <a:ea typeface="+mn-ea"/>
                <a:cs typeface="+mn-cs"/>
              </a:rPr>
              <a:t> button</a:t>
            </a:r>
            <a:r>
              <a:rPr lang="en-US" sz="1600" dirty="0">
                <a:latin typeface="Arial" panose="020B0604020202020204" pitchFamily="34" charset="0"/>
              </a:rPr>
              <a:t>.</a:t>
            </a:r>
            <a:endParaRPr kumimoji="0" lang="en-US" sz="1600" b="0" i="0" u="none" strike="noStrike" kern="1200" cap="none" spc="0" normalizeH="0" baseline="0" noProof="0" dirty="0">
              <a:ln>
                <a:noFill/>
              </a:ln>
              <a:effectLst/>
              <a:uLnTx/>
              <a:uFillTx/>
              <a:latin typeface="Arial" panose="020B0604020202020204" pitchFamily="34" charset="0"/>
              <a:ea typeface="+mn-ea"/>
              <a:cs typeface="+mn-cs"/>
            </a:endParaRPr>
          </a:p>
        </p:txBody>
      </p:sp>
      <p:pic>
        <p:nvPicPr>
          <p:cNvPr id="7" name="Picture 6">
            <a:extLst>
              <a:ext uri="{FF2B5EF4-FFF2-40B4-BE49-F238E27FC236}">
                <a16:creationId xmlns:a16="http://schemas.microsoft.com/office/drawing/2014/main" id="{80555D1B-8384-4357-AA3A-DD6775A44B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46704" y="600075"/>
            <a:ext cx="7598256" cy="5780406"/>
          </a:xfrm>
          <a:prstGeom prst="rect">
            <a:avLst/>
          </a:prstGeom>
          <a:effectLst/>
        </p:spPr>
      </p:pic>
    </p:spTree>
    <p:extLst>
      <p:ext uri="{BB962C8B-B14F-4D97-AF65-F5344CB8AC3E}">
        <p14:creationId xmlns:p14="http://schemas.microsoft.com/office/powerpoint/2010/main" val="12325975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D941A92-BB5B-4DBD-BFCC-284888C7F17D}"/>
              </a:ext>
            </a:extLst>
          </p:cNvPr>
          <p:cNvSpPr>
            <a:spLocks noGrp="1"/>
          </p:cNvSpPr>
          <p:nvPr>
            <p:ph idx="1"/>
          </p:nvPr>
        </p:nvSpPr>
        <p:spPr>
          <a:xfrm>
            <a:off x="577811" y="1615440"/>
            <a:ext cx="3505494" cy="3785419"/>
          </a:xfrm>
        </p:spPr>
        <p:txBody>
          <a:bodyPr>
            <a:normAutofit/>
          </a:bodyPr>
          <a:lstStyle/>
          <a:p>
            <a:pPr marL="0" marR="0" lvl="0" indent="0" defTabSz="914400" rtl="0" eaLnBrk="1" fontAlgn="auto" latinLnBrk="0" hangingPunct="1">
              <a:spcBef>
                <a:spcPts val="1000"/>
              </a:spcBef>
              <a:spcAft>
                <a:spcPts val="0"/>
              </a:spcAft>
              <a:buClrTx/>
              <a:buSzTx/>
              <a:buFont typeface="Arial" panose="020B0604020202020204" pitchFamily="34" charset="0"/>
              <a:buNone/>
              <a:tabLst/>
              <a:defRPr/>
            </a:pPr>
            <a:r>
              <a:rPr kumimoji="0" lang="en-US" sz="2000" b="0" i="0" u="none" strike="noStrike" kern="1200" cap="none" spc="0" normalizeH="0" baseline="0" noProof="0" dirty="0">
                <a:ln>
                  <a:noFill/>
                </a:ln>
                <a:effectLst/>
                <a:uLnTx/>
                <a:uFillTx/>
                <a:latin typeface="Arial" panose="020B0604020202020204" pitchFamily="34" charset="0"/>
                <a:ea typeface="+mn-ea"/>
                <a:cs typeface="+mn-cs"/>
              </a:rPr>
              <a:t>(</a:t>
            </a:r>
            <a:r>
              <a:rPr lang="en-US" sz="2000" dirty="0">
                <a:latin typeface="Arial" panose="020B0604020202020204" pitchFamily="34" charset="0"/>
              </a:rPr>
              <a:t>ix</a:t>
            </a:r>
            <a:r>
              <a:rPr kumimoji="0" lang="en-US" sz="2000" b="0" i="0" u="none" strike="noStrike" kern="1200" cap="none" spc="0" normalizeH="0" baseline="0" noProof="0" dirty="0">
                <a:ln>
                  <a:noFill/>
                </a:ln>
                <a:effectLst/>
                <a:uLnTx/>
                <a:uFillTx/>
                <a:latin typeface="Arial" panose="020B0604020202020204" pitchFamily="34" charset="0"/>
                <a:ea typeface="+mn-ea"/>
                <a:cs typeface="+mn-cs"/>
              </a:rPr>
              <a:t>) </a:t>
            </a:r>
            <a:r>
              <a:rPr lang="en-US" sz="2000" dirty="0">
                <a:latin typeface="Arial" panose="020B0604020202020204" pitchFamily="34" charset="0"/>
              </a:rPr>
              <a:t>N</a:t>
            </a:r>
            <a:r>
              <a:rPr kumimoji="0" lang="en-US" sz="2000" b="0" i="0" u="none" strike="noStrike" kern="1200" cap="none" spc="0" normalizeH="0" baseline="0" noProof="0" dirty="0">
                <a:ln>
                  <a:noFill/>
                </a:ln>
                <a:effectLst/>
                <a:uLnTx/>
                <a:uFillTx/>
                <a:latin typeface="Arial" panose="020B0604020202020204" pitchFamily="34" charset="0"/>
                <a:ea typeface="+mn-ea"/>
                <a:cs typeface="+mn-cs"/>
              </a:rPr>
              <a:t>ow an IAM policy is created for a bucket, created an IAM role, and attached the policy to the role.</a:t>
            </a:r>
          </a:p>
          <a:p>
            <a:pPr marL="0" marR="0" lvl="0" indent="0" defTabSz="914400" rtl="0" eaLnBrk="1" fontAlgn="auto" latinLnBrk="0" hangingPunct="1">
              <a:spcBef>
                <a:spcPts val="1000"/>
              </a:spcBef>
              <a:spcAft>
                <a:spcPts val="0"/>
              </a:spcAft>
              <a:buClrTx/>
              <a:buSzTx/>
              <a:buFont typeface="Arial" panose="020B0604020202020204" pitchFamily="34" charset="0"/>
              <a:buNone/>
              <a:tabLst/>
              <a:defRPr/>
            </a:pPr>
            <a:endParaRPr kumimoji="0" lang="en-US" sz="2000" b="0" i="0" u="none" strike="noStrike" kern="1200" cap="none" spc="0" normalizeH="0" baseline="0" noProof="0" dirty="0">
              <a:ln>
                <a:noFill/>
              </a:ln>
              <a:effectLst/>
              <a:uLnTx/>
              <a:uFillTx/>
              <a:latin typeface="Arial" panose="020B0604020202020204" pitchFamily="34" charset="0"/>
              <a:ea typeface="+mn-ea"/>
              <a:cs typeface="+mn-cs"/>
            </a:endParaRPr>
          </a:p>
          <a:p>
            <a:pPr marL="0" marR="0" lvl="0" indent="0" defTabSz="914400" rtl="0" eaLnBrk="1" fontAlgn="auto" latinLnBrk="0" hangingPunct="1">
              <a:spcBef>
                <a:spcPts val="1000"/>
              </a:spcBef>
              <a:spcAft>
                <a:spcPts val="0"/>
              </a:spcAft>
              <a:buClrTx/>
              <a:buSzTx/>
              <a:buFont typeface="Arial" panose="020B0604020202020204" pitchFamily="34" charset="0"/>
              <a:buNone/>
              <a:tabLst/>
              <a:defRPr/>
            </a:pPr>
            <a:r>
              <a:rPr kumimoji="0" lang="en-US" sz="2000" b="0" i="0" u="none" strike="noStrike" kern="1200" cap="none" spc="0" normalizeH="0" baseline="0" noProof="0" dirty="0">
                <a:ln>
                  <a:noFill/>
                </a:ln>
                <a:effectLst/>
                <a:uLnTx/>
                <a:uFillTx/>
                <a:latin typeface="Arial" panose="020B0604020202020204" pitchFamily="34" charset="0"/>
                <a:ea typeface="+mn-ea"/>
                <a:cs typeface="+mn-cs"/>
              </a:rPr>
              <a:t>(x) We record the </a:t>
            </a:r>
            <a:r>
              <a:rPr kumimoji="0" lang="en-US" sz="2000" b="1" i="0" u="none" strike="noStrike" kern="1200" cap="none" spc="0" normalizeH="0" baseline="0" noProof="0" dirty="0">
                <a:ln>
                  <a:noFill/>
                </a:ln>
                <a:effectLst/>
                <a:uLnTx/>
                <a:uFillTx/>
                <a:latin typeface="Arial" panose="020B0604020202020204" pitchFamily="34" charset="0"/>
                <a:ea typeface="+mn-ea"/>
                <a:cs typeface="+mn-cs"/>
              </a:rPr>
              <a:t>Role ARN</a:t>
            </a:r>
            <a:r>
              <a:rPr kumimoji="0" lang="en-US" sz="2000" b="0" i="0" u="none" strike="noStrike" kern="1200" cap="none" spc="0" normalizeH="0" baseline="0" noProof="0" dirty="0">
                <a:ln>
                  <a:noFill/>
                </a:ln>
                <a:effectLst/>
                <a:uLnTx/>
                <a:uFillTx/>
                <a:latin typeface="Arial" panose="020B0604020202020204" pitchFamily="34" charset="0"/>
                <a:ea typeface="+mn-ea"/>
                <a:cs typeface="+mn-cs"/>
              </a:rPr>
              <a:t> value located on the role summary page.</a:t>
            </a:r>
            <a:endParaRPr lang="en-IN" sz="2000" dirty="0"/>
          </a:p>
        </p:txBody>
      </p:sp>
      <p:pic>
        <p:nvPicPr>
          <p:cNvPr id="8" name="Picture 7">
            <a:extLst>
              <a:ext uri="{FF2B5EF4-FFF2-40B4-BE49-F238E27FC236}">
                <a16:creationId xmlns:a16="http://schemas.microsoft.com/office/drawing/2014/main" id="{5C4E965D-051B-4D01-9B71-5D5B542B340E}"/>
              </a:ext>
            </a:extLst>
          </p:cNvPr>
          <p:cNvPicPr>
            <a:picLocks noChangeAspect="1"/>
          </p:cNvPicPr>
          <p:nvPr/>
        </p:nvPicPr>
        <p:blipFill rotWithShape="1">
          <a:blip r:embed="rId2">
            <a:extLst>
              <a:ext uri="{28A0092B-C50C-407E-A947-70E740481C1C}">
                <a14:useLocalDpi xmlns:a14="http://schemas.microsoft.com/office/drawing/2010/main" val="0"/>
              </a:ext>
            </a:extLst>
          </a:blip>
          <a:srcRect t="14097" b="5752"/>
          <a:stretch/>
        </p:blipFill>
        <p:spPr>
          <a:xfrm>
            <a:off x="4288537" y="1242809"/>
            <a:ext cx="7498080" cy="4372381"/>
          </a:xfrm>
          <a:prstGeom prst="rect">
            <a:avLst/>
          </a:prstGeom>
          <a:effectLst/>
        </p:spPr>
      </p:pic>
    </p:spTree>
    <p:extLst>
      <p:ext uri="{BB962C8B-B14F-4D97-AF65-F5344CB8AC3E}">
        <p14:creationId xmlns:p14="http://schemas.microsoft.com/office/powerpoint/2010/main" val="10604768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graphical user interface&#10;&#10;Description automatically generated">
            <a:extLst>
              <a:ext uri="{FF2B5EF4-FFF2-40B4-BE49-F238E27FC236}">
                <a16:creationId xmlns:a16="http://schemas.microsoft.com/office/drawing/2014/main" id="{A059C129-331D-4BE6-8AAC-6503141349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90750" y="2603501"/>
            <a:ext cx="8343900" cy="3235325"/>
          </a:xfrm>
          <a:prstGeom prst="rect">
            <a:avLst/>
          </a:prstGeom>
        </p:spPr>
      </p:pic>
      <p:sp>
        <p:nvSpPr>
          <p:cNvPr id="4" name="Title 3">
            <a:extLst>
              <a:ext uri="{FF2B5EF4-FFF2-40B4-BE49-F238E27FC236}">
                <a16:creationId xmlns:a16="http://schemas.microsoft.com/office/drawing/2014/main" id="{D5894A73-5EF6-4DF7-831F-D5181EA0420E}"/>
              </a:ext>
            </a:extLst>
          </p:cNvPr>
          <p:cNvSpPr>
            <a:spLocks noGrp="1"/>
          </p:cNvSpPr>
          <p:nvPr>
            <p:ph type="title"/>
          </p:nvPr>
        </p:nvSpPr>
        <p:spPr/>
        <p:txBody>
          <a:bodyPr/>
          <a:lstStyle/>
          <a:p>
            <a:r>
              <a:rPr kumimoji="0" lang="en-IN" sz="3200" b="1" i="0" u="sng" strike="noStrike" kern="1200" cap="none" spc="0" normalizeH="0" baseline="0" noProof="0" dirty="0">
                <a:ln>
                  <a:noFill/>
                </a:ln>
                <a:solidFill>
                  <a:prstClr val="black"/>
                </a:solidFill>
                <a:effectLst/>
                <a:uLnTx/>
                <a:uFillTx/>
                <a:latin typeface="Calibri Light" panose="020F0302020204030204"/>
                <a:ea typeface="+mj-ea"/>
                <a:cs typeface="+mj-cs"/>
              </a:rPr>
              <a:t>2.3: Create a Cloud Storage Integration in Snowflake</a:t>
            </a:r>
            <a:endParaRPr lang="en-IN" dirty="0"/>
          </a:p>
        </p:txBody>
      </p:sp>
      <p:sp>
        <p:nvSpPr>
          <p:cNvPr id="5" name="Content Placeholder 4">
            <a:extLst>
              <a:ext uri="{FF2B5EF4-FFF2-40B4-BE49-F238E27FC236}">
                <a16:creationId xmlns:a16="http://schemas.microsoft.com/office/drawing/2014/main" id="{A2806D1C-53D1-406C-8699-307F56F7B5AE}"/>
              </a:ext>
            </a:extLst>
          </p:cNvPr>
          <p:cNvSpPr>
            <a:spLocks noGrp="1"/>
          </p:cNvSpPr>
          <p:nvPr>
            <p:ph idx="1"/>
          </p:nvPr>
        </p:nvSpPr>
        <p:spPr>
          <a:xfrm>
            <a:off x="838200" y="1577182"/>
            <a:ext cx="10515600" cy="1431925"/>
          </a:xfrm>
        </p:spPr>
        <p:txBody>
          <a:bodyPr>
            <a:normAutofit/>
          </a:bodyPr>
          <a:lstStyle/>
          <a:p>
            <a:r>
              <a:rPr lang="en-IN" sz="1800" b="0" i="0" dirty="0">
                <a:solidFill>
                  <a:srgbClr val="000000"/>
                </a:solidFill>
                <a:effectLst/>
                <a:latin typeface="Helvetica" panose="020B0604020202020204" pitchFamily="34" charset="0"/>
                <a:cs typeface="Helvetica" panose="020B0604020202020204" pitchFamily="34" charset="0"/>
              </a:rPr>
              <a:t>Integrations are named, first-class Snowflake objects that avoid the need for passing explicit cloud provider credentials such as secret keys or access tokens. Integration objects store an AWS identity and access management (IAM) user ID</a:t>
            </a:r>
            <a:endParaRPr lang="en-IN" sz="1800" dirty="0">
              <a:latin typeface="Helvetica" panose="020B0604020202020204" pitchFamily="34" charset="0"/>
              <a:cs typeface="Helvetica" panose="020B0604020202020204" pitchFamily="34" charset="0"/>
            </a:endParaRPr>
          </a:p>
        </p:txBody>
      </p:sp>
      <p:sp>
        <p:nvSpPr>
          <p:cNvPr id="6" name="TextBox 5">
            <a:extLst>
              <a:ext uri="{FF2B5EF4-FFF2-40B4-BE49-F238E27FC236}">
                <a16:creationId xmlns:a16="http://schemas.microsoft.com/office/drawing/2014/main" id="{86499691-ADAC-4661-95DA-E0F956B48580}"/>
              </a:ext>
            </a:extLst>
          </p:cNvPr>
          <p:cNvSpPr txBox="1"/>
          <p:nvPr/>
        </p:nvSpPr>
        <p:spPr>
          <a:xfrm>
            <a:off x="3476625" y="6115050"/>
            <a:ext cx="5638800" cy="377825"/>
          </a:xfrm>
          <a:prstGeom prst="rect">
            <a:avLst/>
          </a:prstGeom>
          <a:noFill/>
        </p:spPr>
        <p:txBody>
          <a:bodyPr wrap="square" rtlCol="0">
            <a:spAutoFit/>
          </a:bodyPr>
          <a:lstStyle/>
          <a:p>
            <a:pPr algn="ctr"/>
            <a:r>
              <a:rPr lang="en-IN" dirty="0">
                <a:solidFill>
                  <a:srgbClr val="000000"/>
                </a:solidFill>
                <a:latin typeface="Arial" panose="020B0604020202020204" pitchFamily="34" charset="0"/>
              </a:rPr>
              <a:t>I</a:t>
            </a:r>
            <a:r>
              <a:rPr lang="en-IN" b="0" i="0" dirty="0">
                <a:solidFill>
                  <a:srgbClr val="000000"/>
                </a:solidFill>
                <a:effectLst/>
                <a:latin typeface="Arial" panose="020B0604020202020204" pitchFamily="34" charset="0"/>
              </a:rPr>
              <a:t>ntegration flow for a S3 stage</a:t>
            </a:r>
            <a:endParaRPr lang="en-IN" dirty="0"/>
          </a:p>
        </p:txBody>
      </p:sp>
    </p:spTree>
    <p:extLst>
      <p:ext uri="{BB962C8B-B14F-4D97-AF65-F5344CB8AC3E}">
        <p14:creationId xmlns:p14="http://schemas.microsoft.com/office/powerpoint/2010/main" val="18496938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29D07DF-D551-59EB-DA2D-669547977D2D}"/>
              </a:ext>
            </a:extLst>
          </p:cNvPr>
          <p:cNvSpPr>
            <a:spLocks noGrp="1"/>
          </p:cNvSpPr>
          <p:nvPr>
            <p:ph idx="1"/>
          </p:nvPr>
        </p:nvSpPr>
        <p:spPr>
          <a:xfrm>
            <a:off x="838200" y="609600"/>
            <a:ext cx="10515600" cy="5942011"/>
          </a:xfrm>
        </p:spPr>
        <p:txBody>
          <a:bodyPr>
            <a:normAutofit/>
          </a:bodyPr>
          <a:lstStyle/>
          <a:p>
            <a:r>
              <a:rPr lang="en-IN" sz="2000" i="0" dirty="0">
                <a:solidFill>
                  <a:srgbClr val="000000"/>
                </a:solidFill>
                <a:effectLst/>
                <a:latin typeface="Helvetica" panose="020B0604020202020204" pitchFamily="34" charset="0"/>
              </a:rPr>
              <a:t>Created a storage integration using the CREATE STORAGE INTEGRATION command. </a:t>
            </a:r>
          </a:p>
        </p:txBody>
      </p:sp>
      <p:pic>
        <p:nvPicPr>
          <p:cNvPr id="13" name="Picture 12">
            <a:extLst>
              <a:ext uri="{FF2B5EF4-FFF2-40B4-BE49-F238E27FC236}">
                <a16:creationId xmlns:a16="http://schemas.microsoft.com/office/drawing/2014/main" id="{7094FF0A-B2C6-0660-8151-43BF5A6A1104}"/>
              </a:ext>
            </a:extLst>
          </p:cNvPr>
          <p:cNvPicPr>
            <a:picLocks noChangeAspect="1"/>
          </p:cNvPicPr>
          <p:nvPr/>
        </p:nvPicPr>
        <p:blipFill rotWithShape="1">
          <a:blip r:embed="rId2">
            <a:extLst>
              <a:ext uri="{28A0092B-C50C-407E-A947-70E740481C1C}">
                <a14:useLocalDpi xmlns:a14="http://schemas.microsoft.com/office/drawing/2010/main" val="0"/>
              </a:ext>
            </a:extLst>
          </a:blip>
          <a:srcRect l="23166" t="32376" r="626" b="5865"/>
          <a:stretch/>
        </p:blipFill>
        <p:spPr>
          <a:xfrm>
            <a:off x="838201" y="1485900"/>
            <a:ext cx="10515599" cy="4560885"/>
          </a:xfrm>
          <a:prstGeom prst="rect">
            <a:avLst/>
          </a:prstGeom>
        </p:spPr>
      </p:pic>
    </p:spTree>
    <p:extLst>
      <p:ext uri="{BB962C8B-B14F-4D97-AF65-F5344CB8AC3E}">
        <p14:creationId xmlns:p14="http://schemas.microsoft.com/office/powerpoint/2010/main" val="21452172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29D07DF-D551-59EB-DA2D-669547977D2D}"/>
              </a:ext>
            </a:extLst>
          </p:cNvPr>
          <p:cNvSpPr>
            <a:spLocks noGrp="1"/>
          </p:cNvSpPr>
          <p:nvPr>
            <p:ph idx="1"/>
          </p:nvPr>
        </p:nvSpPr>
        <p:spPr>
          <a:xfrm>
            <a:off x="838200" y="493060"/>
            <a:ext cx="10515600" cy="983316"/>
          </a:xfrm>
        </p:spPr>
        <p:txBody>
          <a:bodyPr>
            <a:normAutofit/>
          </a:bodyPr>
          <a:lstStyle/>
          <a:p>
            <a:pPr marL="0" indent="0">
              <a:buNone/>
            </a:pPr>
            <a:r>
              <a:rPr lang="en-US" sz="3200" b="1" u="sng" dirty="0">
                <a:latin typeface="+mj-lt"/>
              </a:rPr>
              <a:t>2.4:</a:t>
            </a:r>
            <a:r>
              <a:rPr lang="en-US" sz="3200" b="1" i="0" u="sng" dirty="0">
                <a:solidFill>
                  <a:srgbClr val="000000"/>
                </a:solidFill>
                <a:effectLst/>
                <a:latin typeface="+mj-lt"/>
              </a:rPr>
              <a:t> Retrieve the AWS IAM User for your Snowflake Account</a:t>
            </a:r>
          </a:p>
        </p:txBody>
      </p:sp>
      <p:pic>
        <p:nvPicPr>
          <p:cNvPr id="7" name="Picture 6">
            <a:extLst>
              <a:ext uri="{FF2B5EF4-FFF2-40B4-BE49-F238E27FC236}">
                <a16:creationId xmlns:a16="http://schemas.microsoft.com/office/drawing/2014/main" id="{6F65268C-1DDE-7F0B-09D6-6539F135BD85}"/>
              </a:ext>
            </a:extLst>
          </p:cNvPr>
          <p:cNvPicPr>
            <a:picLocks noChangeAspect="1"/>
          </p:cNvPicPr>
          <p:nvPr/>
        </p:nvPicPr>
        <p:blipFill rotWithShape="1">
          <a:blip r:embed="rId2">
            <a:extLst>
              <a:ext uri="{28A0092B-C50C-407E-A947-70E740481C1C}">
                <a14:useLocalDpi xmlns:a14="http://schemas.microsoft.com/office/drawing/2010/main" val="0"/>
              </a:ext>
            </a:extLst>
          </a:blip>
          <a:srcRect l="-78" t="6188" r="78" b="5588"/>
          <a:stretch/>
        </p:blipFill>
        <p:spPr>
          <a:xfrm>
            <a:off x="914400" y="1990725"/>
            <a:ext cx="10515600" cy="4467225"/>
          </a:xfrm>
          <a:prstGeom prst="rect">
            <a:avLst/>
          </a:prstGeom>
        </p:spPr>
      </p:pic>
      <p:sp>
        <p:nvSpPr>
          <p:cNvPr id="4" name="TextBox 3">
            <a:extLst>
              <a:ext uri="{FF2B5EF4-FFF2-40B4-BE49-F238E27FC236}">
                <a16:creationId xmlns:a16="http://schemas.microsoft.com/office/drawing/2014/main" id="{4F90CDAA-E660-4738-A00C-C3DC328ABD20}"/>
              </a:ext>
            </a:extLst>
          </p:cNvPr>
          <p:cNvSpPr txBox="1"/>
          <p:nvPr/>
        </p:nvSpPr>
        <p:spPr>
          <a:xfrm>
            <a:off x="838200" y="1206751"/>
            <a:ext cx="10058400" cy="646331"/>
          </a:xfrm>
          <a:prstGeom prst="rect">
            <a:avLst/>
          </a:prstGeom>
          <a:noFill/>
        </p:spPr>
        <p:txBody>
          <a:bodyPr wrap="square" rtlCol="0">
            <a:spAutoFit/>
          </a:bodyPr>
          <a:lstStyle/>
          <a:p>
            <a:pPr marL="0" indent="0">
              <a:buNone/>
            </a:pPr>
            <a:r>
              <a:rPr lang="en-IN" sz="1800" b="0" i="0" dirty="0">
                <a:solidFill>
                  <a:srgbClr val="000000"/>
                </a:solidFill>
                <a:effectLst/>
                <a:latin typeface="Helvetica" panose="020B0604020202020204" pitchFamily="34" charset="0"/>
              </a:rPr>
              <a:t>Executed the DESCRIBE INTEGRATION command to retrieve the ARN for the AWS IAM user that was created automatically for our Snowflake account:</a:t>
            </a:r>
            <a:endParaRPr lang="en-US" sz="1800" b="0" i="0" dirty="0">
              <a:solidFill>
                <a:srgbClr val="000000"/>
              </a:solidFill>
              <a:effectLst/>
              <a:latin typeface="Helvetica" panose="020B0604020202020204" pitchFamily="34" charset="0"/>
            </a:endParaRPr>
          </a:p>
        </p:txBody>
      </p:sp>
    </p:spTree>
    <p:extLst>
      <p:ext uri="{BB962C8B-B14F-4D97-AF65-F5344CB8AC3E}">
        <p14:creationId xmlns:p14="http://schemas.microsoft.com/office/powerpoint/2010/main" val="11248821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0C622-6B67-176A-084B-B4FEE55FC649}"/>
              </a:ext>
            </a:extLst>
          </p:cNvPr>
          <p:cNvSpPr>
            <a:spLocks noGrp="1"/>
          </p:cNvSpPr>
          <p:nvPr>
            <p:ph type="title"/>
          </p:nvPr>
        </p:nvSpPr>
        <p:spPr>
          <a:xfrm>
            <a:off x="838200" y="493059"/>
            <a:ext cx="10515600" cy="1197629"/>
          </a:xfrm>
        </p:spPr>
        <p:txBody>
          <a:bodyPr>
            <a:normAutofit/>
          </a:bodyPr>
          <a:lstStyle/>
          <a:p>
            <a:r>
              <a:rPr lang="en-US" sz="3200" b="1" i="0" u="sng" dirty="0">
                <a:solidFill>
                  <a:srgbClr val="000000"/>
                </a:solidFill>
                <a:effectLst/>
              </a:rPr>
              <a:t>2.5: Configure Access Permissions for the S3 Bucket</a:t>
            </a:r>
            <a:br>
              <a:rPr lang="en-US" sz="2800" b="0" i="0" u="sng" dirty="0">
                <a:solidFill>
                  <a:srgbClr val="000000"/>
                </a:solidFill>
                <a:effectLst/>
                <a:latin typeface="Helvetica" panose="020B0604020202020204" pitchFamily="34" charset="0"/>
              </a:rPr>
            </a:br>
            <a:endParaRPr lang="en-IN" sz="2800" u="sng" dirty="0"/>
          </a:p>
        </p:txBody>
      </p:sp>
      <p:sp>
        <p:nvSpPr>
          <p:cNvPr id="3" name="Content Placeholder 2">
            <a:extLst>
              <a:ext uri="{FF2B5EF4-FFF2-40B4-BE49-F238E27FC236}">
                <a16:creationId xmlns:a16="http://schemas.microsoft.com/office/drawing/2014/main" id="{329D07DF-D551-59EB-DA2D-669547977D2D}"/>
              </a:ext>
            </a:extLst>
          </p:cNvPr>
          <p:cNvSpPr>
            <a:spLocks noGrp="1"/>
          </p:cNvSpPr>
          <p:nvPr>
            <p:ph idx="1"/>
          </p:nvPr>
        </p:nvSpPr>
        <p:spPr>
          <a:xfrm>
            <a:off x="838200" y="1501775"/>
            <a:ext cx="10515600" cy="4660900"/>
          </a:xfrm>
        </p:spPr>
        <p:txBody>
          <a:bodyPr>
            <a:normAutofit/>
          </a:bodyPr>
          <a:lstStyle/>
          <a:p>
            <a:pPr marL="0" indent="0">
              <a:buNone/>
            </a:pPr>
            <a:r>
              <a:rPr lang="en-US" sz="2400" b="0" i="0" u="sng" dirty="0">
                <a:solidFill>
                  <a:srgbClr val="000000"/>
                </a:solidFill>
                <a:effectLst/>
                <a:latin typeface="Helvetica" panose="020B0604020202020204" pitchFamily="34" charset="0"/>
              </a:rPr>
              <a:t>Grant the IAM User Permissions to Access Bucket Objects</a:t>
            </a:r>
          </a:p>
          <a:p>
            <a:pPr marL="0" indent="0">
              <a:buNone/>
            </a:pPr>
            <a:r>
              <a:rPr lang="en-IN" sz="2000" dirty="0">
                <a:solidFill>
                  <a:srgbClr val="000000"/>
                </a:solidFill>
                <a:latin typeface="Arial" panose="020B0604020202020204" pitchFamily="34" charset="0"/>
              </a:rPr>
              <a:t>C</a:t>
            </a:r>
            <a:r>
              <a:rPr lang="en-IN" sz="2000" b="0" i="0" dirty="0">
                <a:solidFill>
                  <a:srgbClr val="000000"/>
                </a:solidFill>
                <a:effectLst/>
                <a:latin typeface="Arial" panose="020B0604020202020204" pitchFamily="34" charset="0"/>
              </a:rPr>
              <a:t>onfigure IAM access permissions for Snowflake in AWS Management Console so that </a:t>
            </a:r>
            <a:r>
              <a:rPr lang="en-IN" sz="2000" dirty="0">
                <a:solidFill>
                  <a:srgbClr val="000000"/>
                </a:solidFill>
                <a:latin typeface="Arial" panose="020B0604020202020204" pitchFamily="34" charset="0"/>
              </a:rPr>
              <a:t>we </a:t>
            </a:r>
            <a:r>
              <a:rPr lang="en-IN" sz="2000" b="0" i="0" dirty="0">
                <a:solidFill>
                  <a:srgbClr val="000000"/>
                </a:solidFill>
                <a:effectLst/>
                <a:latin typeface="Arial" panose="020B0604020202020204" pitchFamily="34" charset="0"/>
              </a:rPr>
              <a:t>can use a S3 bucket to load and unload data:</a:t>
            </a:r>
          </a:p>
          <a:p>
            <a:pPr marL="0" indent="0">
              <a:buNone/>
            </a:pPr>
            <a:endParaRPr lang="en-US" sz="2000" b="0" i="0" u="sng" dirty="0">
              <a:solidFill>
                <a:srgbClr val="000000"/>
              </a:solidFill>
              <a:effectLst/>
              <a:latin typeface="Helvetica" panose="020B0604020202020204" pitchFamily="34" charset="0"/>
            </a:endParaRPr>
          </a:p>
          <a:p>
            <a:pPr marL="0" indent="0" algn="l">
              <a:buNone/>
            </a:pPr>
            <a:r>
              <a:rPr lang="en-US" sz="1600" dirty="0">
                <a:solidFill>
                  <a:srgbClr val="000000"/>
                </a:solidFill>
                <a:latin typeface="Arial" panose="020B0604020202020204" pitchFamily="34" charset="0"/>
              </a:rPr>
              <a:t>(i) Go to</a:t>
            </a:r>
            <a:r>
              <a:rPr lang="en-US" sz="1600" b="0" i="0" dirty="0">
                <a:solidFill>
                  <a:srgbClr val="000000"/>
                </a:solidFill>
                <a:effectLst/>
                <a:latin typeface="Arial" panose="020B0604020202020204" pitchFamily="34" charset="0"/>
              </a:rPr>
              <a:t> the home dashboard, choose IAM</a:t>
            </a:r>
          </a:p>
          <a:p>
            <a:pPr marL="0" indent="0">
              <a:buNone/>
            </a:pPr>
            <a:r>
              <a:rPr lang="en-US" sz="1600" b="0" i="0" dirty="0">
                <a:solidFill>
                  <a:srgbClr val="000000"/>
                </a:solidFill>
                <a:effectLst/>
                <a:latin typeface="Arial" panose="020B0604020202020204" pitchFamily="34" charset="0"/>
              </a:rPr>
              <a:t>(ii) Choose </a:t>
            </a:r>
            <a:r>
              <a:rPr lang="en-US" sz="1600" b="1" i="0" dirty="0">
                <a:solidFill>
                  <a:srgbClr val="000000"/>
                </a:solidFill>
                <a:effectLst/>
                <a:latin typeface="Arial" panose="020B0604020202020204" pitchFamily="34" charset="0"/>
              </a:rPr>
              <a:t>Roles</a:t>
            </a:r>
            <a:r>
              <a:rPr lang="en-US" sz="1600" b="0" i="0" dirty="0">
                <a:solidFill>
                  <a:srgbClr val="000000"/>
                </a:solidFill>
                <a:effectLst/>
                <a:latin typeface="Arial" panose="020B0604020202020204" pitchFamily="34" charset="0"/>
              </a:rPr>
              <a:t>.</a:t>
            </a:r>
          </a:p>
          <a:p>
            <a:pPr marL="0" indent="0">
              <a:buNone/>
            </a:pPr>
            <a:r>
              <a:rPr lang="en-US" sz="1600" b="0" i="0" dirty="0">
                <a:solidFill>
                  <a:srgbClr val="000000"/>
                </a:solidFill>
                <a:effectLst/>
                <a:latin typeface="Arial" panose="020B0604020202020204" pitchFamily="34" charset="0"/>
              </a:rPr>
              <a:t>(iii) Click on the role </a:t>
            </a:r>
            <a:r>
              <a:rPr lang="en-US" sz="1600" dirty="0">
                <a:solidFill>
                  <a:srgbClr val="000000"/>
                </a:solidFill>
                <a:latin typeface="Arial" panose="020B0604020202020204" pitchFamily="34" charset="0"/>
              </a:rPr>
              <a:t>we</a:t>
            </a:r>
            <a:r>
              <a:rPr lang="en-US" sz="1600" b="0" i="0" dirty="0">
                <a:solidFill>
                  <a:srgbClr val="000000"/>
                </a:solidFill>
                <a:effectLst/>
                <a:latin typeface="Arial" panose="020B0604020202020204" pitchFamily="34" charset="0"/>
              </a:rPr>
              <a:t> created in Step 2.2</a:t>
            </a:r>
          </a:p>
          <a:p>
            <a:pPr marL="0" indent="0">
              <a:buNone/>
            </a:pPr>
            <a:r>
              <a:rPr lang="en-US" sz="1600" dirty="0">
                <a:solidFill>
                  <a:srgbClr val="000000"/>
                </a:solidFill>
                <a:latin typeface="Arial" panose="020B0604020202020204" pitchFamily="34" charset="0"/>
              </a:rPr>
              <a:t>(iv) </a:t>
            </a:r>
            <a:r>
              <a:rPr lang="en-US" sz="1600" b="0" i="0" dirty="0">
                <a:solidFill>
                  <a:srgbClr val="000000"/>
                </a:solidFill>
                <a:effectLst/>
                <a:latin typeface="Arial" panose="020B0604020202020204" pitchFamily="34" charset="0"/>
              </a:rPr>
              <a:t>Click on the </a:t>
            </a:r>
            <a:r>
              <a:rPr lang="en-US" sz="1600" b="1" i="0" dirty="0">
                <a:solidFill>
                  <a:srgbClr val="000000"/>
                </a:solidFill>
                <a:effectLst/>
                <a:latin typeface="Arial" panose="020B0604020202020204" pitchFamily="34" charset="0"/>
              </a:rPr>
              <a:t>Trust relationships</a:t>
            </a:r>
            <a:r>
              <a:rPr lang="en-US" sz="1600" b="0" i="0" dirty="0">
                <a:solidFill>
                  <a:srgbClr val="000000"/>
                </a:solidFill>
                <a:effectLst/>
                <a:latin typeface="Arial" panose="020B0604020202020204" pitchFamily="34" charset="0"/>
              </a:rPr>
              <a:t> tab.</a:t>
            </a:r>
          </a:p>
          <a:p>
            <a:pPr marL="0" indent="0">
              <a:buNone/>
            </a:pPr>
            <a:r>
              <a:rPr lang="en-US" sz="1600" dirty="0">
                <a:solidFill>
                  <a:srgbClr val="000000"/>
                </a:solidFill>
                <a:latin typeface="Arial" panose="020B0604020202020204" pitchFamily="34" charset="0"/>
              </a:rPr>
              <a:t>(v) </a:t>
            </a:r>
            <a:r>
              <a:rPr lang="en-US" sz="1600" b="0" i="0" dirty="0">
                <a:solidFill>
                  <a:srgbClr val="000000"/>
                </a:solidFill>
                <a:effectLst/>
                <a:latin typeface="Arial" panose="020B0604020202020204" pitchFamily="34" charset="0"/>
              </a:rPr>
              <a:t>Click the </a:t>
            </a:r>
            <a:r>
              <a:rPr lang="en-US" sz="1600" b="1" i="0" dirty="0">
                <a:solidFill>
                  <a:srgbClr val="000000"/>
                </a:solidFill>
                <a:effectLst/>
                <a:latin typeface="Arial" panose="020B0604020202020204" pitchFamily="34" charset="0"/>
              </a:rPr>
              <a:t>Edit trust relationship</a:t>
            </a:r>
            <a:r>
              <a:rPr lang="en-US" sz="1600" b="0" i="0" dirty="0">
                <a:solidFill>
                  <a:srgbClr val="000000"/>
                </a:solidFill>
                <a:effectLst/>
                <a:latin typeface="Arial" panose="020B0604020202020204" pitchFamily="34" charset="0"/>
              </a:rPr>
              <a:t> button.</a:t>
            </a:r>
          </a:p>
          <a:p>
            <a:pPr marL="0" indent="0">
              <a:buNone/>
            </a:pPr>
            <a:endParaRPr lang="en-US" sz="1600" b="0" i="0" dirty="0">
              <a:solidFill>
                <a:srgbClr val="000000"/>
              </a:solidFill>
              <a:effectLst/>
              <a:latin typeface="Arial" panose="020B0604020202020204" pitchFamily="34" charset="0"/>
            </a:endParaRPr>
          </a:p>
          <a:p>
            <a:pPr marL="0" indent="0">
              <a:buNone/>
            </a:pPr>
            <a:endParaRPr lang="en-US" sz="1000" b="0" i="0" dirty="0">
              <a:solidFill>
                <a:srgbClr val="000000"/>
              </a:solidFill>
              <a:effectLst/>
              <a:latin typeface="Arial" panose="020B0604020202020204" pitchFamily="34" charset="0"/>
            </a:endParaRPr>
          </a:p>
          <a:p>
            <a:pPr marL="0" indent="0" algn="l">
              <a:buNone/>
            </a:pPr>
            <a:endParaRPr lang="en-US" sz="1000" b="0" i="0" dirty="0">
              <a:solidFill>
                <a:srgbClr val="000000"/>
              </a:solidFill>
              <a:effectLst/>
              <a:latin typeface="Arial" panose="020B0604020202020204" pitchFamily="34" charset="0"/>
            </a:endParaRPr>
          </a:p>
          <a:p>
            <a:pPr marL="0" indent="0">
              <a:buNone/>
            </a:pPr>
            <a:endParaRPr lang="en-US" sz="1000" b="0" i="0" u="sng" dirty="0">
              <a:solidFill>
                <a:srgbClr val="000000"/>
              </a:solidFill>
              <a:effectLst/>
              <a:latin typeface="Helvetica" panose="020B0604020202020204" pitchFamily="34" charset="0"/>
            </a:endParaRPr>
          </a:p>
          <a:p>
            <a:pPr marL="0" indent="0">
              <a:buNone/>
            </a:pPr>
            <a:endParaRPr lang="en-US" sz="2400" b="0" i="0" u="sng" dirty="0">
              <a:solidFill>
                <a:srgbClr val="000000"/>
              </a:solidFill>
              <a:effectLst/>
              <a:latin typeface="Helvetica" panose="020B0604020202020204" pitchFamily="34" charset="0"/>
            </a:endParaRPr>
          </a:p>
          <a:p>
            <a:pPr marL="0" indent="0">
              <a:buNone/>
            </a:pPr>
            <a:endParaRPr lang="en-IN" dirty="0"/>
          </a:p>
        </p:txBody>
      </p:sp>
    </p:spTree>
    <p:extLst>
      <p:ext uri="{BB962C8B-B14F-4D97-AF65-F5344CB8AC3E}">
        <p14:creationId xmlns:p14="http://schemas.microsoft.com/office/powerpoint/2010/main" val="2875890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3CE619F-4BA9-4C99-A649-BA0527A400EB}"/>
              </a:ext>
            </a:extLst>
          </p:cNvPr>
          <p:cNvSpPr>
            <a:spLocks noGrp="1"/>
          </p:cNvSpPr>
          <p:nvPr>
            <p:ph idx="1"/>
          </p:nvPr>
        </p:nvSpPr>
        <p:spPr>
          <a:xfrm>
            <a:off x="838200" y="485775"/>
            <a:ext cx="10515600" cy="5691188"/>
          </a:xfrm>
        </p:spPr>
        <p:txBody>
          <a:bodyPr/>
          <a:lstStyle/>
          <a:p>
            <a:endParaRPr lang="en-IN" dirty="0"/>
          </a:p>
          <a:p>
            <a:endParaRPr lang="en-IN" dirty="0"/>
          </a:p>
          <a:p>
            <a:endParaRPr lang="en-IN" dirty="0"/>
          </a:p>
          <a:p>
            <a:pPr marL="0" indent="0">
              <a:buNone/>
            </a:pPr>
            <a:endParaRPr lang="en-IN" dirty="0"/>
          </a:p>
          <a:p>
            <a:endParaRPr lang="en-IN" dirty="0"/>
          </a:p>
          <a:p>
            <a:endParaRPr lang="en-IN" dirty="0"/>
          </a:p>
          <a:p>
            <a:endParaRPr lang="en-IN" dirty="0"/>
          </a:p>
          <a:p>
            <a:endParaRPr lang="en-IN" dirty="0"/>
          </a:p>
          <a:p>
            <a:endParaRPr lang="en-IN" dirty="0"/>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1600" b="0" i="0" u="none" strike="noStrike" kern="1200" cap="none" spc="0" normalizeH="0" baseline="0" noProof="0" dirty="0">
                <a:ln>
                  <a:noFill/>
                </a:ln>
                <a:solidFill>
                  <a:srgbClr val="000000"/>
                </a:solidFill>
                <a:effectLst/>
                <a:uLnTx/>
                <a:uFillTx/>
                <a:latin typeface="Arial" panose="020B0604020202020204" pitchFamily="34" charset="0"/>
                <a:ea typeface="+mn-ea"/>
                <a:cs typeface="+mn-cs"/>
              </a:rPr>
              <a:t>(vi) Modify the policy document with the DESC STORAGE INTEGRATION output values like user ARN and external ID we recorded in Step 2.4.</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1600" b="0" i="0" u="none" strike="noStrike" kern="1200" cap="none" spc="0" normalizeH="0" baseline="0" noProof="0" dirty="0">
                <a:ln>
                  <a:noFill/>
                </a:ln>
                <a:solidFill>
                  <a:srgbClr val="000000"/>
                </a:solidFill>
                <a:effectLst/>
                <a:uLnTx/>
                <a:uFillTx/>
                <a:latin typeface="Arial" panose="020B0604020202020204" pitchFamily="34" charset="0"/>
                <a:ea typeface="+mn-ea"/>
                <a:cs typeface="+mn-cs"/>
              </a:rPr>
              <a:t>(vii) Click the </a:t>
            </a:r>
            <a:r>
              <a:rPr kumimoji="0" lang="en-US" sz="1600" b="1" i="0" u="none" strike="noStrike" kern="1200" cap="none" spc="0" normalizeH="0" baseline="0" noProof="0" dirty="0">
                <a:ln>
                  <a:noFill/>
                </a:ln>
                <a:solidFill>
                  <a:srgbClr val="000000"/>
                </a:solidFill>
                <a:effectLst/>
                <a:uLnTx/>
                <a:uFillTx/>
                <a:latin typeface="Arial" panose="020B0604020202020204" pitchFamily="34" charset="0"/>
                <a:ea typeface="+mn-ea"/>
                <a:cs typeface="+mn-cs"/>
              </a:rPr>
              <a:t>Update Trust Policy</a:t>
            </a:r>
            <a:r>
              <a:rPr kumimoji="0" lang="en-US" sz="1600" b="0" i="0" u="none" strike="noStrike" kern="1200" cap="none" spc="0" normalizeH="0" baseline="0" noProof="0" dirty="0">
                <a:ln>
                  <a:noFill/>
                </a:ln>
                <a:solidFill>
                  <a:srgbClr val="000000"/>
                </a:solidFill>
                <a:effectLst/>
                <a:uLnTx/>
                <a:uFillTx/>
                <a:latin typeface="Arial" panose="020B0604020202020204" pitchFamily="34" charset="0"/>
                <a:ea typeface="+mn-ea"/>
                <a:cs typeface="+mn-cs"/>
              </a:rPr>
              <a:t> button</a:t>
            </a:r>
            <a:r>
              <a:rPr lang="en-US" sz="1600" dirty="0">
                <a:solidFill>
                  <a:srgbClr val="000000"/>
                </a:solidFill>
                <a:latin typeface="Arial" panose="020B0604020202020204" pitchFamily="34" charset="0"/>
              </a:rPr>
              <a:t>.</a:t>
            </a:r>
            <a:endParaRPr kumimoji="0" lang="en-US" sz="1600" b="0" i="0" u="none" strike="noStrike" kern="1200" cap="none" spc="0" normalizeH="0" baseline="0" noProof="0" dirty="0">
              <a:ln>
                <a:noFill/>
              </a:ln>
              <a:solidFill>
                <a:srgbClr val="000000"/>
              </a:solidFill>
              <a:effectLst/>
              <a:uLnTx/>
              <a:uFillTx/>
              <a:latin typeface="Arial" panose="020B0604020202020204" pitchFamily="34" charset="0"/>
              <a:ea typeface="+mn-ea"/>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US" sz="1600" b="0" i="0" u="none" strike="noStrike" kern="1200" cap="none" spc="0" normalizeH="0" baseline="0" noProof="0" dirty="0">
              <a:ln>
                <a:noFill/>
              </a:ln>
              <a:solidFill>
                <a:srgbClr val="000000"/>
              </a:solidFill>
              <a:effectLst/>
              <a:uLnTx/>
              <a:uFillTx/>
              <a:latin typeface="Arial" panose="020B0604020202020204" pitchFamily="34" charset="0"/>
              <a:ea typeface="+mn-ea"/>
              <a:cs typeface="+mn-cs"/>
            </a:endParaRPr>
          </a:p>
          <a:p>
            <a:endParaRPr lang="en-IN" dirty="0"/>
          </a:p>
        </p:txBody>
      </p:sp>
      <p:pic>
        <p:nvPicPr>
          <p:cNvPr id="7" name="Picture 6" descr="Graphical user interface, text, application&#10;&#10;Description automatically generated">
            <a:extLst>
              <a:ext uri="{FF2B5EF4-FFF2-40B4-BE49-F238E27FC236}">
                <a16:creationId xmlns:a16="http://schemas.microsoft.com/office/drawing/2014/main" id="{DA0CBE1F-2723-4588-A478-7907C1CE395A}"/>
              </a:ext>
            </a:extLst>
          </p:cNvPr>
          <p:cNvPicPr>
            <a:picLocks noChangeAspect="1"/>
          </p:cNvPicPr>
          <p:nvPr/>
        </p:nvPicPr>
        <p:blipFill rotWithShape="1">
          <a:blip r:embed="rId2">
            <a:extLst>
              <a:ext uri="{28A0092B-C50C-407E-A947-70E740481C1C}">
                <a14:useLocalDpi xmlns:a14="http://schemas.microsoft.com/office/drawing/2010/main" val="0"/>
              </a:ext>
            </a:extLst>
          </a:blip>
          <a:srcRect l="25155" t="29166" r="6875" b="9930"/>
          <a:stretch/>
        </p:blipFill>
        <p:spPr>
          <a:xfrm>
            <a:off x="1952625" y="485775"/>
            <a:ext cx="8286750" cy="4176713"/>
          </a:xfrm>
          <a:prstGeom prst="rect">
            <a:avLst/>
          </a:prstGeom>
        </p:spPr>
      </p:pic>
    </p:spTree>
    <p:extLst>
      <p:ext uri="{BB962C8B-B14F-4D97-AF65-F5344CB8AC3E}">
        <p14:creationId xmlns:p14="http://schemas.microsoft.com/office/powerpoint/2010/main" val="13313021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0C622-6B67-176A-084B-B4FEE55FC649}"/>
              </a:ext>
            </a:extLst>
          </p:cNvPr>
          <p:cNvSpPr>
            <a:spLocks noGrp="1"/>
          </p:cNvSpPr>
          <p:nvPr>
            <p:ph type="title"/>
          </p:nvPr>
        </p:nvSpPr>
        <p:spPr>
          <a:xfrm>
            <a:off x="400050" y="474009"/>
            <a:ext cx="11506200" cy="1332566"/>
          </a:xfrm>
        </p:spPr>
        <p:txBody>
          <a:bodyPr>
            <a:normAutofit fontScale="90000"/>
          </a:bodyPr>
          <a:lstStyle/>
          <a:p>
            <a:r>
              <a:rPr lang="en-US" sz="3600" b="1" u="sng" dirty="0"/>
              <a:t>Step 3: </a:t>
            </a:r>
            <a:r>
              <a:rPr lang="en-US" sz="3600" b="1" i="0" u="sng" dirty="0">
                <a:effectLst/>
              </a:rPr>
              <a:t>Creating a New S3 Event Notification to Automate Snowpipe</a:t>
            </a:r>
            <a:br>
              <a:rPr lang="en-US" sz="2800" u="sng" dirty="0">
                <a:latin typeface="Helvetica" panose="020B0604020202020204" pitchFamily="34" charset="0"/>
              </a:rPr>
            </a:br>
            <a:endParaRPr lang="en-IN" sz="2800" u="sng" dirty="0"/>
          </a:p>
        </p:txBody>
      </p:sp>
      <p:sp>
        <p:nvSpPr>
          <p:cNvPr id="3" name="Content Placeholder 2">
            <a:extLst>
              <a:ext uri="{FF2B5EF4-FFF2-40B4-BE49-F238E27FC236}">
                <a16:creationId xmlns:a16="http://schemas.microsoft.com/office/drawing/2014/main" id="{329D07DF-D551-59EB-DA2D-669547977D2D}"/>
              </a:ext>
            </a:extLst>
          </p:cNvPr>
          <p:cNvSpPr>
            <a:spLocks noGrp="1"/>
          </p:cNvSpPr>
          <p:nvPr>
            <p:ph idx="1"/>
          </p:nvPr>
        </p:nvSpPr>
        <p:spPr/>
        <p:txBody>
          <a:bodyPr/>
          <a:lstStyle/>
          <a:p>
            <a:pPr marL="0" indent="0">
              <a:buNone/>
            </a:pPr>
            <a:r>
              <a:rPr lang="en-IN" sz="1800" b="0" i="0" dirty="0">
                <a:solidFill>
                  <a:srgbClr val="000000"/>
                </a:solidFill>
                <a:effectLst/>
                <a:latin typeface="Arial" panose="020B0604020202020204" pitchFamily="34" charset="0"/>
              </a:rPr>
              <a:t>Created an event notification for the path in S3 bucket.</a:t>
            </a:r>
          </a:p>
          <a:p>
            <a:pPr marL="0" indent="0">
              <a:buNone/>
            </a:pPr>
            <a:endParaRPr lang="en-IN" sz="1800" b="0" i="0" dirty="0">
              <a:solidFill>
                <a:srgbClr val="000000"/>
              </a:solidFill>
              <a:effectLst/>
              <a:latin typeface="Arial" panose="020B0604020202020204" pitchFamily="34" charset="0"/>
            </a:endParaRPr>
          </a:p>
          <a:p>
            <a:pPr marL="0" indent="0">
              <a:buNone/>
            </a:pPr>
            <a:r>
              <a:rPr lang="en-IN" sz="1800" b="0" i="0" dirty="0">
                <a:solidFill>
                  <a:srgbClr val="000000"/>
                </a:solidFill>
                <a:effectLst/>
                <a:latin typeface="Arial" panose="020B0604020202020204" pitchFamily="34" charset="0"/>
              </a:rPr>
              <a:t>The following diagram shows the Snowpipe auto-ingest process flow:</a:t>
            </a:r>
          </a:p>
          <a:p>
            <a:pPr marL="0" indent="0" algn="l">
              <a:buNone/>
            </a:pPr>
            <a:endParaRPr lang="en-US" sz="1800" b="0" i="0" dirty="0">
              <a:solidFill>
                <a:srgbClr val="000000"/>
              </a:solidFill>
              <a:effectLst/>
              <a:latin typeface="Arial" panose="020B0604020202020204" pitchFamily="34" charset="0"/>
            </a:endParaRPr>
          </a:p>
          <a:p>
            <a:pPr marL="0" indent="0">
              <a:buNone/>
            </a:pPr>
            <a:endParaRPr lang="en-US" sz="1000" b="0" i="0" u="sng" dirty="0">
              <a:solidFill>
                <a:srgbClr val="000000"/>
              </a:solidFill>
              <a:effectLst/>
              <a:latin typeface="Helvetica" panose="020B0604020202020204" pitchFamily="34" charset="0"/>
            </a:endParaRPr>
          </a:p>
          <a:p>
            <a:pPr marL="0" indent="0">
              <a:buNone/>
            </a:pPr>
            <a:endParaRPr lang="en-US" sz="2400" b="0" i="0" u="sng" dirty="0">
              <a:solidFill>
                <a:srgbClr val="000000"/>
              </a:solidFill>
              <a:effectLst/>
              <a:latin typeface="Helvetica" panose="020B0604020202020204" pitchFamily="34" charset="0"/>
            </a:endParaRPr>
          </a:p>
          <a:p>
            <a:pPr marL="0" indent="0">
              <a:buNone/>
            </a:pPr>
            <a:endParaRPr lang="en-IN" dirty="0"/>
          </a:p>
        </p:txBody>
      </p:sp>
    </p:spTree>
    <p:extLst>
      <p:ext uri="{BB962C8B-B14F-4D97-AF65-F5344CB8AC3E}">
        <p14:creationId xmlns:p14="http://schemas.microsoft.com/office/powerpoint/2010/main" val="27509851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A910559-CB60-49A3-AF7A-A2F37970DAE7}"/>
              </a:ext>
            </a:extLst>
          </p:cNvPr>
          <p:cNvPicPr>
            <a:picLocks noChangeAspect="1"/>
          </p:cNvPicPr>
          <p:nvPr/>
        </p:nvPicPr>
        <p:blipFill rotWithShape="1">
          <a:blip r:embed="rId2"/>
          <a:srcRect t="1689" r="5712" b="2202"/>
          <a:stretch/>
        </p:blipFill>
        <p:spPr>
          <a:xfrm>
            <a:off x="3532908" y="212090"/>
            <a:ext cx="5639667" cy="5819776"/>
          </a:xfrm>
          <a:prstGeom prst="rect">
            <a:avLst/>
          </a:prstGeom>
        </p:spPr>
      </p:pic>
      <p:sp>
        <p:nvSpPr>
          <p:cNvPr id="4" name="TextBox 3">
            <a:extLst>
              <a:ext uri="{FF2B5EF4-FFF2-40B4-BE49-F238E27FC236}">
                <a16:creationId xmlns:a16="http://schemas.microsoft.com/office/drawing/2014/main" id="{6C1516E2-2391-4F72-9A9D-83159A51B7D1}"/>
              </a:ext>
            </a:extLst>
          </p:cNvPr>
          <p:cNvSpPr txBox="1"/>
          <p:nvPr/>
        </p:nvSpPr>
        <p:spPr>
          <a:xfrm>
            <a:off x="2562225" y="6276578"/>
            <a:ext cx="5876925" cy="369332"/>
          </a:xfrm>
          <a:prstGeom prst="rect">
            <a:avLst/>
          </a:prstGeom>
          <a:noFill/>
        </p:spPr>
        <p:txBody>
          <a:bodyPr wrap="square" rtlCol="0">
            <a:spAutoFit/>
          </a:bodyPr>
          <a:lstStyle/>
          <a:p>
            <a:pPr algn="ctr"/>
            <a:r>
              <a:rPr lang="en-IN" b="0" i="0" dirty="0">
                <a:solidFill>
                  <a:srgbClr val="000000"/>
                </a:solidFill>
                <a:effectLst/>
                <a:latin typeface="Arial" panose="020B0604020202020204" pitchFamily="34" charset="0"/>
              </a:rPr>
              <a:t>	Snowpipe auto-ingest process flow</a:t>
            </a:r>
            <a:endParaRPr lang="en-IN" dirty="0"/>
          </a:p>
        </p:txBody>
      </p:sp>
    </p:spTree>
    <p:extLst>
      <p:ext uri="{BB962C8B-B14F-4D97-AF65-F5344CB8AC3E}">
        <p14:creationId xmlns:p14="http://schemas.microsoft.com/office/powerpoint/2010/main" val="39359524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BAEB8-22E6-4DDD-B528-6F245D56EF60}"/>
              </a:ext>
            </a:extLst>
          </p:cNvPr>
          <p:cNvSpPr>
            <a:spLocks noGrp="1"/>
          </p:cNvSpPr>
          <p:nvPr>
            <p:ph type="title"/>
          </p:nvPr>
        </p:nvSpPr>
        <p:spPr/>
        <p:txBody>
          <a:bodyPr>
            <a:normAutofit/>
          </a:bodyPr>
          <a:lstStyle/>
          <a:p>
            <a:pPr algn="ctr"/>
            <a:r>
              <a:rPr lang="en-IN" sz="6000" u="sng" dirty="0">
                <a:latin typeface="Goudy Old Style" panose="02020502050305020303" pitchFamily="18" charset="0"/>
                <a:cs typeface="Helvetica" panose="020B0604020202020204" pitchFamily="34" charset="0"/>
              </a:rPr>
              <a:t>INDEX</a:t>
            </a:r>
          </a:p>
        </p:txBody>
      </p:sp>
      <p:sp>
        <p:nvSpPr>
          <p:cNvPr id="3" name="Content Placeholder 2">
            <a:extLst>
              <a:ext uri="{FF2B5EF4-FFF2-40B4-BE49-F238E27FC236}">
                <a16:creationId xmlns:a16="http://schemas.microsoft.com/office/drawing/2014/main" id="{587BBA5D-9AF0-46CE-BF7A-D42BC55FD6DD}"/>
              </a:ext>
            </a:extLst>
          </p:cNvPr>
          <p:cNvSpPr>
            <a:spLocks noGrp="1"/>
          </p:cNvSpPr>
          <p:nvPr>
            <p:ph idx="1"/>
          </p:nvPr>
        </p:nvSpPr>
        <p:spPr/>
        <p:txBody>
          <a:bodyPr/>
          <a:lstStyle/>
          <a:p>
            <a:pPr marL="0" indent="0">
              <a:buNone/>
            </a:pPr>
            <a:r>
              <a:rPr lang="en-US" sz="2400" dirty="0">
                <a:cs typeface="Helvetica" panose="020B0604020202020204" pitchFamily="34" charset="0"/>
              </a:rPr>
              <a:t>Step 1: Analyze the data set Loan.csv</a:t>
            </a:r>
          </a:p>
          <a:p>
            <a:pPr marL="0" indent="0">
              <a:buNone/>
            </a:pPr>
            <a:r>
              <a:rPr lang="en-US" sz="2400" kern="1200" dirty="0">
                <a:solidFill>
                  <a:schemeClr val="tx1"/>
                </a:solidFill>
                <a:ea typeface="+mj-ea"/>
                <a:cs typeface="Helvetica" panose="020B0604020202020204" pitchFamily="34" charset="0"/>
              </a:rPr>
              <a:t>Step 2: Load the data set into S3 bucket</a:t>
            </a:r>
          </a:p>
          <a:p>
            <a:pPr marL="0" indent="0">
              <a:buNone/>
            </a:pPr>
            <a:r>
              <a:rPr lang="en-US" sz="2400" dirty="0">
                <a:cs typeface="Helvetica" panose="020B0604020202020204" pitchFamily="34" charset="0"/>
              </a:rPr>
              <a:t>Step 3: </a:t>
            </a:r>
            <a:r>
              <a:rPr lang="en-US" sz="2400" i="0" dirty="0">
                <a:effectLst/>
                <a:cs typeface="Helvetica" panose="020B0604020202020204" pitchFamily="34" charset="0"/>
              </a:rPr>
              <a:t>Creating a new S3 Event Notification to Automate Snowpipe</a:t>
            </a:r>
          </a:p>
          <a:p>
            <a:pPr marL="0" indent="0">
              <a:buNone/>
            </a:pPr>
            <a:r>
              <a:rPr lang="en-US" sz="2400" i="0" dirty="0">
                <a:solidFill>
                  <a:srgbClr val="000000"/>
                </a:solidFill>
                <a:effectLst/>
                <a:cs typeface="Arial" panose="020B0604020202020204" pitchFamily="34" charset="0"/>
              </a:rPr>
              <a:t>Step </a:t>
            </a:r>
            <a:r>
              <a:rPr lang="en-US" sz="2400" dirty="0">
                <a:solidFill>
                  <a:srgbClr val="000000"/>
                </a:solidFill>
                <a:cs typeface="Arial" panose="020B0604020202020204" pitchFamily="34" charset="0"/>
              </a:rPr>
              <a:t>4:</a:t>
            </a:r>
            <a:r>
              <a:rPr lang="en-US" sz="2400" i="0" dirty="0">
                <a:solidFill>
                  <a:srgbClr val="000000"/>
                </a:solidFill>
                <a:effectLst/>
                <a:cs typeface="Arial" panose="020B0604020202020204" pitchFamily="34" charset="0"/>
              </a:rPr>
              <a:t> </a:t>
            </a:r>
            <a:r>
              <a:rPr lang="en-IN" sz="2400" i="0" dirty="0">
                <a:solidFill>
                  <a:srgbClr val="000000"/>
                </a:solidFill>
                <a:effectLst/>
                <a:cs typeface="Arial" panose="020B0604020202020204" pitchFamily="34" charset="0"/>
              </a:rPr>
              <a:t>Load the data from external stage to the respective table</a:t>
            </a:r>
            <a:endParaRPr lang="en-IN" sz="2400" dirty="0">
              <a:solidFill>
                <a:srgbClr val="000000"/>
              </a:solidFill>
              <a:cs typeface="Helvetica" panose="020B0604020202020204" pitchFamily="34" charset="0"/>
            </a:endParaRPr>
          </a:p>
          <a:p>
            <a:pPr marL="0" indent="0">
              <a:buNone/>
            </a:pPr>
            <a:r>
              <a:rPr lang="en-US" sz="2400" dirty="0">
                <a:solidFill>
                  <a:srgbClr val="500050"/>
                </a:solidFill>
                <a:effectLst/>
                <a:ea typeface="Calibri" panose="020F0502020204030204" pitchFamily="34" charset="0"/>
                <a:cs typeface="Helvetica" panose="020B0604020202020204" pitchFamily="34" charset="0"/>
              </a:rPr>
              <a:t>Step 5: </a:t>
            </a:r>
            <a:r>
              <a:rPr lang="en-US" sz="2400" dirty="0">
                <a:solidFill>
                  <a:srgbClr val="222222"/>
                </a:solidFill>
                <a:effectLst/>
                <a:ea typeface="Calibri" panose="020F0502020204030204" pitchFamily="34" charset="0"/>
                <a:cs typeface="Helvetica" panose="020B0604020202020204" pitchFamily="34" charset="0"/>
              </a:rPr>
              <a:t>Please perform the below analysis on your dataset</a:t>
            </a:r>
          </a:p>
          <a:p>
            <a:pPr marL="0" indent="0">
              <a:buNone/>
            </a:pPr>
            <a:r>
              <a:rPr lang="en-US" sz="2400" dirty="0">
                <a:solidFill>
                  <a:srgbClr val="222222"/>
                </a:solidFill>
                <a:effectLst/>
                <a:ea typeface="Calibri" panose="020F0502020204030204" pitchFamily="34" charset="0"/>
              </a:rPr>
              <a:t>Step 6: Github link </a:t>
            </a:r>
            <a:r>
              <a:rPr lang="en-US" sz="2400" dirty="0">
                <a:solidFill>
                  <a:srgbClr val="222222"/>
                </a:solidFill>
                <a:ea typeface="Calibri" panose="020F0502020204030204" pitchFamily="34" charset="0"/>
              </a:rPr>
              <a:t>of the </a:t>
            </a:r>
            <a:r>
              <a:rPr lang="en-US" sz="2400" dirty="0">
                <a:solidFill>
                  <a:srgbClr val="222222"/>
                </a:solidFill>
                <a:effectLst/>
                <a:ea typeface="Calibri" panose="020F0502020204030204" pitchFamily="34" charset="0"/>
              </a:rPr>
              <a:t>codes</a:t>
            </a:r>
            <a:br>
              <a:rPr lang="en-US" sz="2400" dirty="0">
                <a:solidFill>
                  <a:srgbClr val="222222"/>
                </a:solidFill>
                <a:effectLst/>
                <a:ea typeface="Calibri" panose="020F0502020204030204" pitchFamily="34" charset="0"/>
                <a:cs typeface="Helvetica" panose="020B0604020202020204" pitchFamily="34" charset="0"/>
              </a:rPr>
            </a:br>
            <a:br>
              <a:rPr lang="en-IN" sz="2400" i="0" dirty="0">
                <a:solidFill>
                  <a:srgbClr val="000000"/>
                </a:solidFill>
                <a:effectLst/>
                <a:cs typeface="Helvetica" panose="020B0604020202020204" pitchFamily="34" charset="0"/>
              </a:rPr>
            </a:br>
            <a:br>
              <a:rPr lang="en-US" sz="2800" i="0" dirty="0">
                <a:solidFill>
                  <a:srgbClr val="000000"/>
                </a:solidFill>
                <a:effectLst/>
                <a:cs typeface="Arial" panose="020B0604020202020204" pitchFamily="34" charset="0"/>
              </a:rPr>
            </a:br>
            <a:endParaRPr lang="en-IN" sz="2800" kern="1200" dirty="0">
              <a:solidFill>
                <a:schemeClr val="tx1"/>
              </a:solidFill>
              <a:ea typeface="+mj-ea"/>
              <a:cs typeface="+mj-cs"/>
            </a:endParaRPr>
          </a:p>
          <a:p>
            <a:pPr marL="0" indent="0">
              <a:buNone/>
            </a:pPr>
            <a:endParaRPr lang="en-US" sz="2800" kern="1200" dirty="0">
              <a:solidFill>
                <a:schemeClr val="tx1"/>
              </a:solidFill>
              <a:ea typeface="+mj-ea"/>
              <a:cs typeface="+mj-cs"/>
            </a:endParaRPr>
          </a:p>
        </p:txBody>
      </p:sp>
    </p:spTree>
    <p:extLst>
      <p:ext uri="{BB962C8B-B14F-4D97-AF65-F5344CB8AC3E}">
        <p14:creationId xmlns:p14="http://schemas.microsoft.com/office/powerpoint/2010/main" val="402552584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CBB4E14-CA3D-4F8E-808A-FC7DF209D596}"/>
              </a:ext>
            </a:extLst>
          </p:cNvPr>
          <p:cNvSpPr txBox="1"/>
          <p:nvPr/>
        </p:nvSpPr>
        <p:spPr>
          <a:xfrm>
            <a:off x="962025" y="828675"/>
            <a:ext cx="10229850" cy="2277547"/>
          </a:xfrm>
          <a:prstGeom prst="rect">
            <a:avLst/>
          </a:prstGeom>
          <a:noFill/>
        </p:spPr>
        <p:txBody>
          <a:bodyPr wrap="square" rtlCol="0">
            <a:spAutoFit/>
          </a:bodyPr>
          <a:lstStyle/>
          <a:p>
            <a:pPr marL="0" indent="0">
              <a:buNone/>
            </a:pPr>
            <a:endParaRPr lang="en-IN" sz="1800" dirty="0"/>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n-ea"/>
                <a:cs typeface="+mn-cs"/>
              </a:rPr>
              <a:t>(i) Data files are loaded in a stage.</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n-ea"/>
                <a:cs typeface="+mn-cs"/>
              </a:rPr>
              <a:t>(ii) An S3 event notification informs Snowpipe via an SQS queue that files are ready to load. Snowpipe copies the files into a queue.</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n-ea"/>
                <a:cs typeface="+mn-cs"/>
              </a:rPr>
              <a:t>(iii) A Snowflake-provided virtual warehouse loads data from the queued files into the target table based on parameters defined in the specified pipe.</a:t>
            </a:r>
          </a:p>
          <a:p>
            <a:endParaRPr lang="en-IN" dirty="0"/>
          </a:p>
        </p:txBody>
      </p:sp>
    </p:spTree>
    <p:extLst>
      <p:ext uri="{BB962C8B-B14F-4D97-AF65-F5344CB8AC3E}">
        <p14:creationId xmlns:p14="http://schemas.microsoft.com/office/powerpoint/2010/main" val="92821177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6F28993-75BD-4188-A7E6-354BB5B1DDA4}"/>
              </a:ext>
            </a:extLst>
          </p:cNvPr>
          <p:cNvSpPr>
            <a:spLocks noGrp="1"/>
          </p:cNvSpPr>
          <p:nvPr>
            <p:ph type="title"/>
          </p:nvPr>
        </p:nvSpPr>
        <p:spPr>
          <a:xfrm>
            <a:off x="838199" y="291090"/>
            <a:ext cx="10515599" cy="932688"/>
          </a:xfrm>
        </p:spPr>
        <p:txBody>
          <a:bodyPr vert="horz" lIns="91440" tIns="45720" rIns="91440" bIns="45720" rtlCol="0" anchor="b">
            <a:normAutofit fontScale="90000"/>
          </a:bodyPr>
          <a:lstStyle/>
          <a:p>
            <a:pPr marR="0" lvl="0" fontAlgn="auto">
              <a:spcAft>
                <a:spcPts val="0"/>
              </a:spcAft>
              <a:buClrTx/>
              <a:buSzTx/>
              <a:tabLst/>
              <a:defRPr/>
            </a:pPr>
            <a:r>
              <a:rPr lang="en-US" sz="3100" b="1" u="sng" kern="1200" dirty="0">
                <a:solidFill>
                  <a:schemeClr val="tx1"/>
                </a:solidFill>
                <a:latin typeface="+mj-lt"/>
                <a:ea typeface="+mj-ea"/>
                <a:cs typeface="+mj-cs"/>
              </a:rPr>
              <a:t>3.1 Creating a Table</a:t>
            </a:r>
            <a:br>
              <a:rPr lang="en-US" sz="1800" u="sng" kern="1200" dirty="0">
                <a:solidFill>
                  <a:schemeClr val="tx1"/>
                </a:solidFill>
                <a:latin typeface="+mj-lt"/>
                <a:ea typeface="+mj-ea"/>
                <a:cs typeface="+mj-cs"/>
              </a:rPr>
            </a:br>
            <a:br>
              <a:rPr lang="en-US" sz="1800" u="sng" kern="1200" dirty="0">
                <a:solidFill>
                  <a:schemeClr val="tx1"/>
                </a:solidFill>
                <a:latin typeface="+mj-lt"/>
                <a:ea typeface="+mj-ea"/>
                <a:cs typeface="+mj-cs"/>
              </a:rPr>
            </a:br>
            <a:r>
              <a:rPr kumimoji="0" lang="en-US" sz="2200" b="0" i="0" u="none" strike="noStrike" kern="1200" cap="none" spc="0" normalizeH="0" baseline="0" noProof="0" dirty="0">
                <a:ln>
                  <a:noFill/>
                </a:ln>
                <a:solidFill>
                  <a:schemeClr val="tx1"/>
                </a:solidFill>
                <a:effectLst/>
                <a:uLnTx/>
                <a:uFillTx/>
                <a:latin typeface="Arial" panose="020B0604020202020204" pitchFamily="34" charset="0"/>
                <a:cs typeface="Arial" panose="020B0604020202020204" pitchFamily="34" charset="0"/>
              </a:rPr>
              <a:t>We created a target table (loan2) in the Snowflake database where our data will be loaded.</a:t>
            </a:r>
            <a:endParaRPr lang="en-US" sz="2200" kern="1200" dirty="0">
              <a:solidFill>
                <a:schemeClr val="tx1"/>
              </a:solidFill>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2C8292D1-4D79-41D8-BEC6-3E4BA3FEA05F}"/>
              </a:ext>
            </a:extLst>
          </p:cNvPr>
          <p:cNvPicPr>
            <a:picLocks noChangeAspect="1"/>
          </p:cNvPicPr>
          <p:nvPr/>
        </p:nvPicPr>
        <p:blipFill rotWithShape="1">
          <a:blip r:embed="rId2"/>
          <a:srcRect l="25060" t="41378" r="50738" b="368"/>
          <a:stretch/>
        </p:blipFill>
        <p:spPr>
          <a:xfrm>
            <a:off x="3126938" y="1685925"/>
            <a:ext cx="5276343" cy="4476750"/>
          </a:xfrm>
          <a:prstGeom prst="rect">
            <a:avLst/>
          </a:prstGeom>
        </p:spPr>
      </p:pic>
    </p:spTree>
    <p:extLst>
      <p:ext uri="{BB962C8B-B14F-4D97-AF65-F5344CB8AC3E}">
        <p14:creationId xmlns:p14="http://schemas.microsoft.com/office/powerpoint/2010/main" val="36280065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B31D4-571F-48AA-8C0F-BFC811176A11}"/>
              </a:ext>
            </a:extLst>
          </p:cNvPr>
          <p:cNvSpPr>
            <a:spLocks noGrp="1"/>
          </p:cNvSpPr>
          <p:nvPr>
            <p:ph type="title"/>
          </p:nvPr>
        </p:nvSpPr>
        <p:spPr>
          <a:xfrm>
            <a:off x="838199" y="291090"/>
            <a:ext cx="10515599" cy="932688"/>
          </a:xfrm>
        </p:spPr>
        <p:txBody>
          <a:bodyPr vert="horz" lIns="91440" tIns="45720" rIns="91440" bIns="45720" rtlCol="0" anchor="b">
            <a:normAutofit/>
          </a:bodyPr>
          <a:lstStyle/>
          <a:p>
            <a:r>
              <a:rPr lang="en-US" sz="2800" b="1" u="sng" kern="1200" dirty="0">
                <a:solidFill>
                  <a:schemeClr val="tx1"/>
                </a:solidFill>
                <a:latin typeface="+mj-lt"/>
                <a:ea typeface="+mj-ea"/>
                <a:cs typeface="+mj-cs"/>
              </a:rPr>
              <a:t>3.2 Create a File Format</a:t>
            </a:r>
          </a:p>
        </p:txBody>
      </p:sp>
      <p:pic>
        <p:nvPicPr>
          <p:cNvPr id="6" name="Content Placeholder 5">
            <a:extLst>
              <a:ext uri="{FF2B5EF4-FFF2-40B4-BE49-F238E27FC236}">
                <a16:creationId xmlns:a16="http://schemas.microsoft.com/office/drawing/2014/main" id="{8A0663DA-B362-4E3C-A5AE-4419757D499B}"/>
              </a:ext>
            </a:extLst>
          </p:cNvPr>
          <p:cNvPicPr>
            <a:picLocks noGrp="1" noChangeAspect="1"/>
          </p:cNvPicPr>
          <p:nvPr>
            <p:ph idx="1"/>
          </p:nvPr>
        </p:nvPicPr>
        <p:blipFill rotWithShape="1">
          <a:blip r:embed="rId2"/>
          <a:srcRect l="24107" t="57221" r="46667" b="27085"/>
          <a:stretch/>
        </p:blipFill>
        <p:spPr>
          <a:xfrm>
            <a:off x="838198" y="2261426"/>
            <a:ext cx="10515599" cy="2840225"/>
          </a:xfrm>
          <a:prstGeom prst="rect">
            <a:avLst/>
          </a:prstGeom>
        </p:spPr>
      </p:pic>
      <p:sp>
        <p:nvSpPr>
          <p:cNvPr id="4" name="Text Placeholder 3">
            <a:extLst>
              <a:ext uri="{FF2B5EF4-FFF2-40B4-BE49-F238E27FC236}">
                <a16:creationId xmlns:a16="http://schemas.microsoft.com/office/drawing/2014/main" id="{5736A48A-CFC4-4FE7-9D44-D9CB586EE4D4}"/>
              </a:ext>
            </a:extLst>
          </p:cNvPr>
          <p:cNvSpPr>
            <a:spLocks noGrp="1"/>
          </p:cNvSpPr>
          <p:nvPr>
            <p:ph type="body" sz="half" idx="2"/>
          </p:nvPr>
        </p:nvSpPr>
        <p:spPr>
          <a:xfrm>
            <a:off x="838198" y="1335726"/>
            <a:ext cx="10515599" cy="420624"/>
          </a:xfrm>
        </p:spPr>
        <p:txBody>
          <a:bodyPr vert="horz" lIns="91440" tIns="45720" rIns="91440" bIns="45720" rtlCol="0">
            <a:normAutofit/>
          </a:bodyPr>
          <a:lstStyle/>
          <a:p>
            <a:r>
              <a:rPr lang="en-US" sz="2400" kern="1200" dirty="0">
                <a:solidFill>
                  <a:schemeClr val="tx1"/>
                </a:solidFill>
                <a:cs typeface="Arial" panose="020B0604020202020204" pitchFamily="34" charset="0"/>
              </a:rPr>
              <a:t>Created a named file format with CSV as the file type</a:t>
            </a:r>
          </a:p>
        </p:txBody>
      </p:sp>
    </p:spTree>
    <p:extLst>
      <p:ext uri="{BB962C8B-B14F-4D97-AF65-F5344CB8AC3E}">
        <p14:creationId xmlns:p14="http://schemas.microsoft.com/office/powerpoint/2010/main" val="387828166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0C622-6B67-176A-084B-B4FEE55FC649}"/>
              </a:ext>
            </a:extLst>
          </p:cNvPr>
          <p:cNvSpPr>
            <a:spLocks noGrp="1"/>
          </p:cNvSpPr>
          <p:nvPr>
            <p:ph type="title"/>
          </p:nvPr>
        </p:nvSpPr>
        <p:spPr>
          <a:xfrm>
            <a:off x="838200" y="493059"/>
            <a:ext cx="10515600" cy="1040466"/>
          </a:xfrm>
        </p:spPr>
        <p:txBody>
          <a:bodyPr>
            <a:normAutofit/>
          </a:bodyPr>
          <a:lstStyle/>
          <a:p>
            <a:r>
              <a:rPr lang="en-US" sz="2800" b="1" u="sng" dirty="0">
                <a:solidFill>
                  <a:srgbClr val="000000"/>
                </a:solidFill>
              </a:rPr>
              <a:t>3.3</a:t>
            </a:r>
            <a:r>
              <a:rPr lang="en-US" sz="2800" b="1" i="0" u="sng" dirty="0">
                <a:solidFill>
                  <a:srgbClr val="000000"/>
                </a:solidFill>
                <a:effectLst/>
              </a:rPr>
              <a:t> </a:t>
            </a:r>
            <a:r>
              <a:rPr lang="en-IN" sz="2800" b="1" i="0" u="sng" dirty="0">
                <a:solidFill>
                  <a:srgbClr val="000000"/>
                </a:solidFill>
                <a:effectLst/>
              </a:rPr>
              <a:t>Create a Stage</a:t>
            </a:r>
            <a:endParaRPr lang="en-IN" sz="2800" b="1" u="sng" dirty="0"/>
          </a:p>
        </p:txBody>
      </p:sp>
      <p:sp>
        <p:nvSpPr>
          <p:cNvPr id="12" name="Content Placeholder 11">
            <a:extLst>
              <a:ext uri="{FF2B5EF4-FFF2-40B4-BE49-F238E27FC236}">
                <a16:creationId xmlns:a16="http://schemas.microsoft.com/office/drawing/2014/main" id="{B42C9C3E-2669-96EC-6DB8-CB35B151D99E}"/>
              </a:ext>
            </a:extLst>
          </p:cNvPr>
          <p:cNvSpPr>
            <a:spLocks noGrp="1"/>
          </p:cNvSpPr>
          <p:nvPr>
            <p:ph idx="1"/>
          </p:nvPr>
        </p:nvSpPr>
        <p:spPr>
          <a:xfrm>
            <a:off x="838200" y="1533525"/>
            <a:ext cx="10515600" cy="909020"/>
          </a:xfrm>
        </p:spPr>
        <p:txBody>
          <a:bodyPr>
            <a:normAutofit lnSpcReduction="10000"/>
          </a:bodyPr>
          <a:lstStyle/>
          <a:p>
            <a:pPr marL="0" indent="0">
              <a:buNone/>
            </a:pPr>
            <a:r>
              <a:rPr lang="en-IN" sz="2000" dirty="0"/>
              <a:t>Created an external stage that references our S3 bucket using the CREATE STAGE command. Snowpipe fetches our data files from the stage and temporarily queues them before loading them into our target table</a:t>
            </a:r>
          </a:p>
        </p:txBody>
      </p:sp>
      <p:pic>
        <p:nvPicPr>
          <p:cNvPr id="13" name="Content Placeholder 9">
            <a:extLst>
              <a:ext uri="{FF2B5EF4-FFF2-40B4-BE49-F238E27FC236}">
                <a16:creationId xmlns:a16="http://schemas.microsoft.com/office/drawing/2014/main" id="{C13E91CE-2FC2-15F3-7816-2DAFC74242AB}"/>
              </a:ext>
            </a:extLst>
          </p:cNvPr>
          <p:cNvPicPr>
            <a:picLocks noChangeAspect="1"/>
          </p:cNvPicPr>
          <p:nvPr/>
        </p:nvPicPr>
        <p:blipFill rotWithShape="1">
          <a:blip r:embed="rId2">
            <a:extLst>
              <a:ext uri="{28A0092B-C50C-407E-A947-70E740481C1C}">
                <a14:useLocalDpi xmlns:a14="http://schemas.microsoft.com/office/drawing/2010/main" val="0"/>
              </a:ext>
            </a:extLst>
          </a:blip>
          <a:srcRect l="22466" t="32507" r="47569" b="9953"/>
          <a:stretch/>
        </p:blipFill>
        <p:spPr>
          <a:xfrm>
            <a:off x="2800350" y="2442545"/>
            <a:ext cx="6362700" cy="3800475"/>
          </a:xfrm>
          <a:prstGeom prst="rect">
            <a:avLst/>
          </a:prstGeom>
        </p:spPr>
      </p:pic>
    </p:spTree>
    <p:extLst>
      <p:ext uri="{BB962C8B-B14F-4D97-AF65-F5344CB8AC3E}">
        <p14:creationId xmlns:p14="http://schemas.microsoft.com/office/powerpoint/2010/main" val="34990916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ontent Placeholder 11">
            <a:extLst>
              <a:ext uri="{FF2B5EF4-FFF2-40B4-BE49-F238E27FC236}">
                <a16:creationId xmlns:a16="http://schemas.microsoft.com/office/drawing/2014/main" id="{B42C9C3E-2669-96EC-6DB8-CB35B151D99E}"/>
              </a:ext>
            </a:extLst>
          </p:cNvPr>
          <p:cNvSpPr>
            <a:spLocks noGrp="1"/>
          </p:cNvSpPr>
          <p:nvPr>
            <p:ph idx="1"/>
          </p:nvPr>
        </p:nvSpPr>
        <p:spPr>
          <a:xfrm>
            <a:off x="681878" y="412377"/>
            <a:ext cx="10515600" cy="556419"/>
          </a:xfrm>
        </p:spPr>
        <p:txBody>
          <a:bodyPr/>
          <a:lstStyle/>
          <a:p>
            <a:pPr marL="0" indent="0">
              <a:buNone/>
            </a:pPr>
            <a:r>
              <a:rPr lang="en-US" b="1" u="sng" dirty="0">
                <a:latin typeface="+mj-lt"/>
              </a:rPr>
              <a:t>3.4 Creating a </a:t>
            </a:r>
            <a:r>
              <a:rPr lang="en-IN" b="1" i="0" u="sng" dirty="0">
                <a:solidFill>
                  <a:srgbClr val="000000"/>
                </a:solidFill>
                <a:effectLst/>
                <a:latin typeface="+mj-lt"/>
              </a:rPr>
              <a:t>Pipe with Auto-Ingest Enabled</a:t>
            </a:r>
          </a:p>
          <a:p>
            <a:pPr marL="0" indent="0">
              <a:buNone/>
            </a:pPr>
            <a:endParaRPr lang="en-IN" u="sng" dirty="0">
              <a:solidFill>
                <a:srgbClr val="000000"/>
              </a:solidFill>
              <a:latin typeface="Helvetica" panose="020B0604020202020204" pitchFamily="34" charset="0"/>
            </a:endParaRPr>
          </a:p>
          <a:p>
            <a:pPr marL="0" indent="0">
              <a:buNone/>
            </a:pPr>
            <a:endParaRPr lang="en-IN" b="0" i="0" u="sng" dirty="0">
              <a:solidFill>
                <a:srgbClr val="000000"/>
              </a:solidFill>
              <a:effectLst/>
              <a:latin typeface="Helvetica" panose="020B0604020202020204" pitchFamily="34" charset="0"/>
            </a:endParaRPr>
          </a:p>
          <a:p>
            <a:pPr marL="0" indent="0">
              <a:buNone/>
            </a:pPr>
            <a:endParaRPr lang="en-IN" b="0" i="0" u="sng" dirty="0">
              <a:solidFill>
                <a:srgbClr val="000000"/>
              </a:solidFill>
              <a:effectLst/>
              <a:latin typeface="Helvetica" panose="020B0604020202020204" pitchFamily="34" charset="0"/>
            </a:endParaRPr>
          </a:p>
          <a:p>
            <a:pPr marL="0" indent="0">
              <a:buNone/>
            </a:pPr>
            <a:endParaRPr lang="en-IN" b="0" i="0" u="sng" dirty="0">
              <a:solidFill>
                <a:srgbClr val="000000"/>
              </a:solidFill>
              <a:effectLst/>
              <a:latin typeface="Helvetica" panose="020B0604020202020204" pitchFamily="34" charset="0"/>
            </a:endParaRPr>
          </a:p>
          <a:p>
            <a:pPr marL="0" indent="0">
              <a:buNone/>
            </a:pPr>
            <a:endParaRPr lang="en-IN" u="sng" dirty="0"/>
          </a:p>
        </p:txBody>
      </p:sp>
      <p:pic>
        <p:nvPicPr>
          <p:cNvPr id="4" name="Picture 3">
            <a:extLst>
              <a:ext uri="{FF2B5EF4-FFF2-40B4-BE49-F238E27FC236}">
                <a16:creationId xmlns:a16="http://schemas.microsoft.com/office/drawing/2014/main" id="{9B0F0044-D15A-6CB2-466B-D228AA74222C}"/>
              </a:ext>
            </a:extLst>
          </p:cNvPr>
          <p:cNvPicPr>
            <a:picLocks noChangeAspect="1"/>
          </p:cNvPicPr>
          <p:nvPr/>
        </p:nvPicPr>
        <p:blipFill rotWithShape="1">
          <a:blip r:embed="rId2">
            <a:extLst>
              <a:ext uri="{28A0092B-C50C-407E-A947-70E740481C1C}">
                <a14:useLocalDpi xmlns:a14="http://schemas.microsoft.com/office/drawing/2010/main" val="0"/>
              </a:ext>
            </a:extLst>
          </a:blip>
          <a:srcRect l="23144" t="69631" r="41009" b="16497"/>
          <a:stretch/>
        </p:blipFill>
        <p:spPr>
          <a:xfrm>
            <a:off x="1304925" y="2473114"/>
            <a:ext cx="9582150" cy="2616622"/>
          </a:xfrm>
          <a:prstGeom prst="rect">
            <a:avLst/>
          </a:prstGeom>
        </p:spPr>
      </p:pic>
      <p:sp>
        <p:nvSpPr>
          <p:cNvPr id="8" name="TextBox 7">
            <a:extLst>
              <a:ext uri="{FF2B5EF4-FFF2-40B4-BE49-F238E27FC236}">
                <a16:creationId xmlns:a16="http://schemas.microsoft.com/office/drawing/2014/main" id="{FADE3073-86FC-452F-894E-8466BE5BAEED}"/>
              </a:ext>
            </a:extLst>
          </p:cNvPr>
          <p:cNvSpPr txBox="1"/>
          <p:nvPr/>
        </p:nvSpPr>
        <p:spPr>
          <a:xfrm>
            <a:off x="681878" y="1213123"/>
            <a:ext cx="10719547" cy="707886"/>
          </a:xfrm>
          <a:prstGeom prst="rect">
            <a:avLst/>
          </a:prstGeom>
          <a:noFill/>
        </p:spPr>
        <p:txBody>
          <a:bodyPr wrap="square">
            <a:spAutoFit/>
          </a:bodyPr>
          <a:lstStyle/>
          <a:p>
            <a:r>
              <a:rPr lang="en-IN" sz="2000" b="0" i="0" dirty="0">
                <a:solidFill>
                  <a:srgbClr val="000000"/>
                </a:solidFill>
                <a:effectLst/>
              </a:rPr>
              <a:t>Created a pipe using the </a:t>
            </a:r>
            <a:r>
              <a:rPr lang="en-IN" sz="2000" b="0" i="0" dirty="0">
                <a:solidFill>
                  <a:srgbClr val="105780"/>
                </a:solidFill>
                <a:effectLst/>
              </a:rPr>
              <a:t>CREATE PIPE</a:t>
            </a:r>
            <a:r>
              <a:rPr lang="en-IN" sz="2000" b="0" i="0" dirty="0">
                <a:solidFill>
                  <a:srgbClr val="000000"/>
                </a:solidFill>
                <a:effectLst/>
              </a:rPr>
              <a:t> command. The pipe defines the </a:t>
            </a:r>
            <a:r>
              <a:rPr lang="en-IN" sz="2000" dirty="0">
                <a:solidFill>
                  <a:srgbClr val="105780"/>
                </a:solidFill>
              </a:rPr>
              <a:t>COPY INTO &lt;table&gt;</a:t>
            </a:r>
            <a:r>
              <a:rPr lang="en-IN" sz="2000" b="0" i="0" dirty="0">
                <a:solidFill>
                  <a:srgbClr val="000000"/>
                </a:solidFill>
                <a:effectLst/>
              </a:rPr>
              <a:t> statement used by Snowpipe to load data from the ingestion queue into the target table.</a:t>
            </a:r>
            <a:endParaRPr lang="en-IN" sz="2000" dirty="0"/>
          </a:p>
        </p:txBody>
      </p:sp>
      <p:sp>
        <p:nvSpPr>
          <p:cNvPr id="7" name="TextBox 6">
            <a:extLst>
              <a:ext uri="{FF2B5EF4-FFF2-40B4-BE49-F238E27FC236}">
                <a16:creationId xmlns:a16="http://schemas.microsoft.com/office/drawing/2014/main" id="{20156959-D825-4A79-9505-0F0F56FF0E35}"/>
              </a:ext>
            </a:extLst>
          </p:cNvPr>
          <p:cNvSpPr txBox="1"/>
          <p:nvPr/>
        </p:nvSpPr>
        <p:spPr>
          <a:xfrm>
            <a:off x="1000125" y="5562600"/>
            <a:ext cx="9677400" cy="646331"/>
          </a:xfrm>
          <a:prstGeom prst="rect">
            <a:avLst/>
          </a:prstGeom>
          <a:noFill/>
        </p:spPr>
        <p:txBody>
          <a:bodyPr wrap="square" rtlCol="0">
            <a:spAutoFit/>
          </a:bodyPr>
          <a:lstStyle/>
          <a:p>
            <a:r>
              <a:rPr lang="en-IN" dirty="0"/>
              <a:t>* The AUTO_INGEST=true parameter specifies to read event notifications sent from an S3 bucket to an SQS queue when new data is ready to load.</a:t>
            </a:r>
          </a:p>
        </p:txBody>
      </p:sp>
    </p:spTree>
    <p:extLst>
      <p:ext uri="{BB962C8B-B14F-4D97-AF65-F5344CB8AC3E}">
        <p14:creationId xmlns:p14="http://schemas.microsoft.com/office/powerpoint/2010/main" val="39997718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0C622-6B67-176A-084B-B4FEE55FC649}"/>
              </a:ext>
            </a:extLst>
          </p:cNvPr>
          <p:cNvSpPr>
            <a:spLocks noGrp="1"/>
          </p:cNvSpPr>
          <p:nvPr>
            <p:ph type="title"/>
          </p:nvPr>
        </p:nvSpPr>
        <p:spPr>
          <a:xfrm>
            <a:off x="838200" y="493059"/>
            <a:ext cx="10515600" cy="1197629"/>
          </a:xfrm>
        </p:spPr>
        <p:txBody>
          <a:bodyPr>
            <a:normAutofit fontScale="90000"/>
          </a:bodyPr>
          <a:lstStyle/>
          <a:p>
            <a:r>
              <a:rPr lang="en-IN" sz="3100" b="1" u="sng" dirty="0">
                <a:solidFill>
                  <a:srgbClr val="000000"/>
                </a:solidFill>
              </a:rPr>
              <a:t>3.5 </a:t>
            </a:r>
            <a:r>
              <a:rPr lang="en-IN" sz="3100" b="1" i="0" u="sng" dirty="0">
                <a:solidFill>
                  <a:srgbClr val="000000"/>
                </a:solidFill>
                <a:effectLst/>
              </a:rPr>
              <a:t>Configure Event Notifications</a:t>
            </a:r>
            <a:br>
              <a:rPr lang="en-IN" sz="2800" b="0" i="0" dirty="0">
                <a:solidFill>
                  <a:srgbClr val="000000"/>
                </a:solidFill>
                <a:effectLst/>
                <a:latin typeface="Helvetica" panose="020B0604020202020204" pitchFamily="34" charset="0"/>
              </a:rPr>
            </a:br>
            <a:br>
              <a:rPr lang="en-US" sz="2800" b="0" i="0" u="sng" dirty="0">
                <a:solidFill>
                  <a:srgbClr val="000000"/>
                </a:solidFill>
                <a:effectLst/>
                <a:latin typeface="Helvetica" panose="020B0604020202020204" pitchFamily="34" charset="0"/>
              </a:rPr>
            </a:br>
            <a:endParaRPr lang="en-IN" sz="2800" u="sng" dirty="0"/>
          </a:p>
        </p:txBody>
      </p:sp>
      <p:sp>
        <p:nvSpPr>
          <p:cNvPr id="12" name="Content Placeholder 11">
            <a:extLst>
              <a:ext uri="{FF2B5EF4-FFF2-40B4-BE49-F238E27FC236}">
                <a16:creationId xmlns:a16="http://schemas.microsoft.com/office/drawing/2014/main" id="{B42C9C3E-2669-96EC-6DB8-CB35B151D99E}"/>
              </a:ext>
            </a:extLst>
          </p:cNvPr>
          <p:cNvSpPr>
            <a:spLocks noGrp="1"/>
          </p:cNvSpPr>
          <p:nvPr>
            <p:ph idx="1"/>
          </p:nvPr>
        </p:nvSpPr>
        <p:spPr>
          <a:xfrm>
            <a:off x="838200" y="1091873"/>
            <a:ext cx="10372725" cy="2814499"/>
          </a:xfrm>
        </p:spPr>
        <p:txBody>
          <a:bodyPr>
            <a:normAutofit/>
          </a:bodyPr>
          <a:lstStyle/>
          <a:p>
            <a:pPr marL="0" indent="0">
              <a:buNone/>
            </a:pPr>
            <a:r>
              <a:rPr lang="en-IN" sz="2000" b="0" i="0" dirty="0">
                <a:solidFill>
                  <a:srgbClr val="000000"/>
                </a:solidFill>
                <a:effectLst/>
                <a:latin typeface="Helvetica" panose="020B0604020202020204" pitchFamily="34" charset="0"/>
              </a:rPr>
              <a:t>Configured the event notifications for our S3 bucket to notify Snowpipe when any new data is available to load. The auto-ingest feature relies on SQS queues to deliver event notifications from S3 to Snowpipe</a:t>
            </a:r>
            <a:r>
              <a:rPr lang="en-IN" b="0" i="0" dirty="0">
                <a:solidFill>
                  <a:srgbClr val="000000"/>
                </a:solidFill>
                <a:effectLst/>
                <a:latin typeface="Helvetica" panose="020B0604020202020204" pitchFamily="34" charset="0"/>
              </a:rPr>
              <a:t>.</a:t>
            </a:r>
          </a:p>
          <a:p>
            <a:pPr marL="457200" indent="-457200">
              <a:buAutoNum type="arabicPeriod"/>
            </a:pPr>
            <a:r>
              <a:rPr lang="en-IN" sz="1800" dirty="0">
                <a:solidFill>
                  <a:srgbClr val="000000"/>
                </a:solidFill>
                <a:latin typeface="Helvetica" panose="020B0604020202020204" pitchFamily="34" charset="0"/>
              </a:rPr>
              <a:t>We run the SHOW PIPES command and copy the ARN of our SQS queue for the stage in the notification_channel column.</a:t>
            </a:r>
          </a:p>
          <a:p>
            <a:pPr marL="457200" indent="-457200">
              <a:buAutoNum type="arabicPeriod"/>
            </a:pPr>
            <a:r>
              <a:rPr lang="en-IN" sz="1800" dirty="0">
                <a:solidFill>
                  <a:srgbClr val="000000"/>
                </a:solidFill>
                <a:latin typeface="Helvetica" panose="020B0604020202020204" pitchFamily="34" charset="0"/>
              </a:rPr>
              <a:t>Move to the Amazon S3 console.</a:t>
            </a:r>
          </a:p>
          <a:p>
            <a:pPr marL="457200" indent="-457200">
              <a:buAutoNum type="arabicPeriod"/>
            </a:pPr>
            <a:r>
              <a:rPr lang="en-IN" sz="1800" dirty="0">
                <a:solidFill>
                  <a:srgbClr val="000000"/>
                </a:solidFill>
                <a:latin typeface="Helvetica" panose="020B0604020202020204" pitchFamily="34" charset="0"/>
              </a:rPr>
              <a:t>Configured an event notification for our S3 bucket</a:t>
            </a:r>
          </a:p>
          <a:p>
            <a:pPr marL="0" indent="0">
              <a:buNone/>
            </a:pPr>
            <a:endParaRPr lang="en-IN" b="0" i="0" dirty="0">
              <a:solidFill>
                <a:srgbClr val="000000"/>
              </a:solidFill>
              <a:effectLst/>
              <a:latin typeface="Helvetica" panose="020B0604020202020204" pitchFamily="34" charset="0"/>
            </a:endParaRPr>
          </a:p>
          <a:p>
            <a:pPr marL="0" indent="0">
              <a:buNone/>
            </a:pPr>
            <a:endParaRPr lang="en-IN" u="sng" dirty="0"/>
          </a:p>
        </p:txBody>
      </p:sp>
      <p:pic>
        <p:nvPicPr>
          <p:cNvPr id="11" name="Picture 10">
            <a:extLst>
              <a:ext uri="{FF2B5EF4-FFF2-40B4-BE49-F238E27FC236}">
                <a16:creationId xmlns:a16="http://schemas.microsoft.com/office/drawing/2014/main" id="{D79F6F7D-D4E0-0F2D-32EB-8B16B4D308CC}"/>
              </a:ext>
            </a:extLst>
          </p:cNvPr>
          <p:cNvPicPr>
            <a:picLocks noChangeAspect="1"/>
          </p:cNvPicPr>
          <p:nvPr/>
        </p:nvPicPr>
        <p:blipFill rotWithShape="1">
          <a:blip r:embed="rId2">
            <a:extLst>
              <a:ext uri="{28A0092B-C50C-407E-A947-70E740481C1C}">
                <a14:useLocalDpi xmlns:a14="http://schemas.microsoft.com/office/drawing/2010/main" val="0"/>
              </a:ext>
            </a:extLst>
          </a:blip>
          <a:srcRect l="2960" t="30649" r="27777" b="10981"/>
          <a:stretch/>
        </p:blipFill>
        <p:spPr>
          <a:xfrm>
            <a:off x="2543174" y="3613898"/>
            <a:ext cx="6962776" cy="3107950"/>
          </a:xfrm>
          <a:prstGeom prst="rect">
            <a:avLst/>
          </a:prstGeom>
        </p:spPr>
      </p:pic>
    </p:spTree>
    <p:extLst>
      <p:ext uri="{BB962C8B-B14F-4D97-AF65-F5344CB8AC3E}">
        <p14:creationId xmlns:p14="http://schemas.microsoft.com/office/powerpoint/2010/main" val="114470612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68F4F46-F1E3-441B-A6D2-B15093888936}"/>
              </a:ext>
            </a:extLst>
          </p:cNvPr>
          <p:cNvPicPr>
            <a:picLocks noChangeAspect="1"/>
          </p:cNvPicPr>
          <p:nvPr/>
        </p:nvPicPr>
        <p:blipFill>
          <a:blip r:embed="rId2"/>
          <a:stretch>
            <a:fillRect/>
          </a:stretch>
        </p:blipFill>
        <p:spPr>
          <a:xfrm>
            <a:off x="838200" y="744537"/>
            <a:ext cx="10515600" cy="5368925"/>
          </a:xfrm>
          <a:prstGeom prst="rect">
            <a:avLst/>
          </a:prstGeom>
        </p:spPr>
      </p:pic>
    </p:spTree>
    <p:extLst>
      <p:ext uri="{BB962C8B-B14F-4D97-AF65-F5344CB8AC3E}">
        <p14:creationId xmlns:p14="http://schemas.microsoft.com/office/powerpoint/2010/main" val="14616224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omputer&#10;&#10;Description automatically generated">
            <a:extLst>
              <a:ext uri="{FF2B5EF4-FFF2-40B4-BE49-F238E27FC236}">
                <a16:creationId xmlns:a16="http://schemas.microsoft.com/office/drawing/2014/main" id="{E70990F2-C55A-4EA4-8C26-CC81DCB6E6CC}"/>
              </a:ext>
            </a:extLst>
          </p:cNvPr>
          <p:cNvPicPr>
            <a:picLocks noChangeAspect="1"/>
          </p:cNvPicPr>
          <p:nvPr/>
        </p:nvPicPr>
        <p:blipFill rotWithShape="1">
          <a:blip r:embed="rId2">
            <a:extLst>
              <a:ext uri="{28A0092B-C50C-407E-A947-70E740481C1C}">
                <a14:useLocalDpi xmlns:a14="http://schemas.microsoft.com/office/drawing/2010/main" val="0"/>
              </a:ext>
            </a:extLst>
          </a:blip>
          <a:srcRect l="2499" t="14445" r="1250" b="8750"/>
          <a:stretch/>
        </p:blipFill>
        <p:spPr>
          <a:xfrm>
            <a:off x="638175" y="781050"/>
            <a:ext cx="10734676" cy="5334000"/>
          </a:xfrm>
          <a:prstGeom prst="rect">
            <a:avLst/>
          </a:prstGeom>
        </p:spPr>
      </p:pic>
    </p:spTree>
    <p:extLst>
      <p:ext uri="{BB962C8B-B14F-4D97-AF65-F5344CB8AC3E}">
        <p14:creationId xmlns:p14="http://schemas.microsoft.com/office/powerpoint/2010/main" val="29200914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0C622-6B67-176A-084B-B4FEE55FC649}"/>
              </a:ext>
            </a:extLst>
          </p:cNvPr>
          <p:cNvSpPr>
            <a:spLocks noGrp="1"/>
          </p:cNvSpPr>
          <p:nvPr>
            <p:ph type="title"/>
          </p:nvPr>
        </p:nvSpPr>
        <p:spPr>
          <a:xfrm>
            <a:off x="676274" y="493059"/>
            <a:ext cx="10515600" cy="1440516"/>
          </a:xfrm>
        </p:spPr>
        <p:txBody>
          <a:bodyPr>
            <a:normAutofit fontScale="90000"/>
          </a:bodyPr>
          <a:lstStyle/>
          <a:p>
            <a:r>
              <a:rPr lang="en-US" sz="3200" b="1" i="0" u="sng" dirty="0">
                <a:solidFill>
                  <a:srgbClr val="000000"/>
                </a:solidFill>
                <a:effectLst/>
                <a:cs typeface="Arial" panose="020B0604020202020204" pitchFamily="34" charset="0"/>
              </a:rPr>
              <a:t>Step </a:t>
            </a:r>
            <a:r>
              <a:rPr lang="en-US" sz="3200" b="1" u="sng" dirty="0">
                <a:solidFill>
                  <a:srgbClr val="000000"/>
                </a:solidFill>
                <a:cs typeface="Arial" panose="020B0604020202020204" pitchFamily="34" charset="0"/>
              </a:rPr>
              <a:t>4:</a:t>
            </a:r>
            <a:r>
              <a:rPr lang="en-US" sz="3200" b="1" i="0" u="sng" dirty="0">
                <a:solidFill>
                  <a:srgbClr val="000000"/>
                </a:solidFill>
                <a:effectLst/>
                <a:cs typeface="Arial" panose="020B0604020202020204" pitchFamily="34" charset="0"/>
              </a:rPr>
              <a:t> </a:t>
            </a:r>
            <a:r>
              <a:rPr lang="en-IN" sz="3200" b="1" i="0" u="sng" dirty="0">
                <a:solidFill>
                  <a:srgbClr val="000000"/>
                </a:solidFill>
                <a:effectLst/>
                <a:cs typeface="Arial" panose="020B0604020202020204" pitchFamily="34" charset="0"/>
              </a:rPr>
              <a:t>Load the data from external stage to the respective table:</a:t>
            </a:r>
            <a:br>
              <a:rPr lang="en-IN" sz="3200" b="1" i="0" u="sng" dirty="0">
                <a:solidFill>
                  <a:srgbClr val="000000"/>
                </a:solidFill>
                <a:effectLst/>
                <a:cs typeface="Arial" panose="020B0604020202020204" pitchFamily="34" charset="0"/>
              </a:rPr>
            </a:br>
            <a:br>
              <a:rPr lang="en-US" sz="3200" b="1" i="0" u="sng" dirty="0">
                <a:solidFill>
                  <a:srgbClr val="000000"/>
                </a:solidFill>
                <a:effectLst/>
                <a:latin typeface="Arial" panose="020B0604020202020204" pitchFamily="34" charset="0"/>
                <a:cs typeface="Arial" panose="020B0604020202020204" pitchFamily="34" charset="0"/>
              </a:rPr>
            </a:br>
            <a:endParaRPr lang="en-IN" sz="3200" b="1" u="sng" dirty="0">
              <a:latin typeface="Arial" panose="020B0604020202020204" pitchFamily="34" charset="0"/>
              <a:cs typeface="Arial" panose="020B0604020202020204" pitchFamily="34" charset="0"/>
            </a:endParaRPr>
          </a:p>
        </p:txBody>
      </p:sp>
      <p:sp>
        <p:nvSpPr>
          <p:cNvPr id="12" name="Content Placeholder 11">
            <a:extLst>
              <a:ext uri="{FF2B5EF4-FFF2-40B4-BE49-F238E27FC236}">
                <a16:creationId xmlns:a16="http://schemas.microsoft.com/office/drawing/2014/main" id="{B42C9C3E-2669-96EC-6DB8-CB35B151D99E}"/>
              </a:ext>
            </a:extLst>
          </p:cNvPr>
          <p:cNvSpPr>
            <a:spLocks noGrp="1"/>
          </p:cNvSpPr>
          <p:nvPr>
            <p:ph idx="1"/>
          </p:nvPr>
        </p:nvSpPr>
        <p:spPr/>
        <p:txBody>
          <a:bodyPr/>
          <a:lstStyle/>
          <a:p>
            <a:pPr marL="0" indent="0">
              <a:buNone/>
            </a:pPr>
            <a:endParaRPr lang="en-IN" b="0" i="0" u="sng" dirty="0">
              <a:solidFill>
                <a:srgbClr val="000000"/>
              </a:solidFill>
              <a:effectLst/>
              <a:latin typeface="Helvetica" panose="020B0604020202020204" pitchFamily="34" charset="0"/>
            </a:endParaRPr>
          </a:p>
          <a:p>
            <a:pPr marL="0" indent="0">
              <a:buNone/>
            </a:pPr>
            <a:endParaRPr lang="en-IN" b="0" i="0" u="sng" dirty="0">
              <a:solidFill>
                <a:srgbClr val="000000"/>
              </a:solidFill>
              <a:effectLst/>
              <a:latin typeface="Helvetica" panose="020B0604020202020204" pitchFamily="34" charset="0"/>
            </a:endParaRPr>
          </a:p>
          <a:p>
            <a:pPr marL="0" indent="0">
              <a:buNone/>
            </a:pPr>
            <a:endParaRPr lang="en-IN" u="sng" dirty="0"/>
          </a:p>
        </p:txBody>
      </p:sp>
      <p:pic>
        <p:nvPicPr>
          <p:cNvPr id="4" name="Picture 3">
            <a:extLst>
              <a:ext uri="{FF2B5EF4-FFF2-40B4-BE49-F238E27FC236}">
                <a16:creationId xmlns:a16="http://schemas.microsoft.com/office/drawing/2014/main" id="{5B3A1629-53BD-3A19-F667-1F6AB4325C97}"/>
              </a:ext>
            </a:extLst>
          </p:cNvPr>
          <p:cNvPicPr>
            <a:picLocks noChangeAspect="1"/>
          </p:cNvPicPr>
          <p:nvPr/>
        </p:nvPicPr>
        <p:blipFill rotWithShape="1">
          <a:blip r:embed="rId2">
            <a:extLst>
              <a:ext uri="{28A0092B-C50C-407E-A947-70E740481C1C}">
                <a14:useLocalDpi xmlns:a14="http://schemas.microsoft.com/office/drawing/2010/main" val="0"/>
              </a:ext>
            </a:extLst>
          </a:blip>
          <a:srcRect l="381" t="18652" r="394" b="5359"/>
          <a:stretch/>
        </p:blipFill>
        <p:spPr>
          <a:xfrm>
            <a:off x="838201" y="1825625"/>
            <a:ext cx="10515600" cy="4539316"/>
          </a:xfrm>
          <a:prstGeom prst="rect">
            <a:avLst/>
          </a:prstGeom>
        </p:spPr>
      </p:pic>
    </p:spTree>
    <p:extLst>
      <p:ext uri="{BB962C8B-B14F-4D97-AF65-F5344CB8AC3E}">
        <p14:creationId xmlns:p14="http://schemas.microsoft.com/office/powerpoint/2010/main" val="172393389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01912C-C691-4DE7-8C5D-77B9DFBE4BE6}"/>
              </a:ext>
            </a:extLst>
          </p:cNvPr>
          <p:cNvSpPr>
            <a:spLocks noGrp="1"/>
          </p:cNvSpPr>
          <p:nvPr>
            <p:ph type="title"/>
          </p:nvPr>
        </p:nvSpPr>
        <p:spPr/>
        <p:txBody>
          <a:bodyPr>
            <a:normAutofit/>
          </a:bodyPr>
          <a:lstStyle/>
          <a:p>
            <a:r>
              <a:rPr lang="en-US" sz="3200" b="1" u="sng" dirty="0">
                <a:solidFill>
                  <a:srgbClr val="500050"/>
                </a:solidFill>
                <a:effectLst/>
                <a:ea typeface="Calibri" panose="020F0502020204030204" pitchFamily="34" charset="0"/>
              </a:rPr>
              <a:t>Step 5: </a:t>
            </a:r>
            <a:r>
              <a:rPr lang="en-US" sz="3200" b="1" u="sng" dirty="0">
                <a:solidFill>
                  <a:srgbClr val="222222"/>
                </a:solidFill>
                <a:ea typeface="Calibri" panose="020F0502020204030204" pitchFamily="34" charset="0"/>
              </a:rPr>
              <a:t>P</a:t>
            </a:r>
            <a:r>
              <a:rPr lang="en-US" sz="3200" b="1" u="sng" dirty="0">
                <a:solidFill>
                  <a:srgbClr val="222222"/>
                </a:solidFill>
                <a:effectLst/>
                <a:ea typeface="Calibri" panose="020F0502020204030204" pitchFamily="34" charset="0"/>
              </a:rPr>
              <a:t>erformed the below analysis on our dataset:</a:t>
            </a:r>
            <a:br>
              <a:rPr lang="en-US" sz="3200" b="1" u="sng" dirty="0">
                <a:solidFill>
                  <a:srgbClr val="222222"/>
                </a:solidFill>
                <a:effectLst/>
                <a:ea typeface="Calibri" panose="020F0502020204030204" pitchFamily="34" charset="0"/>
              </a:rPr>
            </a:br>
            <a:endParaRPr lang="en-IN" sz="3200" b="1" u="sng" dirty="0"/>
          </a:p>
        </p:txBody>
      </p:sp>
      <p:sp>
        <p:nvSpPr>
          <p:cNvPr id="6" name="TextBox 5">
            <a:extLst>
              <a:ext uri="{FF2B5EF4-FFF2-40B4-BE49-F238E27FC236}">
                <a16:creationId xmlns:a16="http://schemas.microsoft.com/office/drawing/2014/main" id="{4FEDF36D-9947-4A63-9525-11F3F258AB0B}"/>
              </a:ext>
            </a:extLst>
          </p:cNvPr>
          <p:cNvSpPr txBox="1"/>
          <p:nvPr/>
        </p:nvSpPr>
        <p:spPr>
          <a:xfrm>
            <a:off x="981075" y="1419225"/>
            <a:ext cx="9363075" cy="646331"/>
          </a:xfrm>
          <a:prstGeom prst="rect">
            <a:avLst/>
          </a:prstGeom>
          <a:noFill/>
        </p:spPr>
        <p:txBody>
          <a:bodyPr wrap="square" rtlCol="0">
            <a:spAutoFit/>
          </a:bodyPr>
          <a:lstStyle/>
          <a:p>
            <a:r>
              <a:rPr lang="en-US" sz="1800" dirty="0">
                <a:solidFill>
                  <a:srgbClr val="222222"/>
                </a:solidFill>
                <a:effectLst/>
                <a:latin typeface="Arial" panose="020B0604020202020204" pitchFamily="34" charset="0"/>
                <a:ea typeface="Calibri" panose="020F0502020204030204" pitchFamily="34" charset="0"/>
              </a:rPr>
              <a:t>Q1. Calculate the total loan amount for gender = 'female' and loan_limit= '</a:t>
            </a:r>
            <a:r>
              <a:rPr lang="en-US" sz="1800" dirty="0" err="1">
                <a:solidFill>
                  <a:srgbClr val="222222"/>
                </a:solidFill>
                <a:effectLst/>
                <a:latin typeface="Arial" panose="020B0604020202020204" pitchFamily="34" charset="0"/>
                <a:ea typeface="Calibri" panose="020F0502020204030204" pitchFamily="34" charset="0"/>
              </a:rPr>
              <a:t>cf</a:t>
            </a:r>
            <a:r>
              <a:rPr lang="en-US" sz="1800" dirty="0">
                <a:solidFill>
                  <a:srgbClr val="222222"/>
                </a:solidFill>
                <a:effectLst/>
                <a:latin typeface="Arial" panose="020B0604020202020204" pitchFamily="34" charset="0"/>
                <a:ea typeface="Calibri" panose="020F0502020204030204" pitchFamily="34" charset="0"/>
              </a:rPr>
              <a:t>'</a:t>
            </a:r>
            <a:br>
              <a:rPr lang="en-US" sz="1800" dirty="0">
                <a:solidFill>
                  <a:srgbClr val="222222"/>
                </a:solidFill>
                <a:effectLst/>
                <a:latin typeface="Arial" panose="020B0604020202020204" pitchFamily="34" charset="0"/>
                <a:ea typeface="Calibri" panose="020F0502020204030204" pitchFamily="34" charset="0"/>
              </a:rPr>
            </a:br>
            <a:endParaRPr lang="en-IN" dirty="0"/>
          </a:p>
        </p:txBody>
      </p:sp>
      <p:pic>
        <p:nvPicPr>
          <p:cNvPr id="10" name="Content Placeholder 9" descr="Graphical user interface, text, application&#10;&#10;Description automatically generated">
            <a:extLst>
              <a:ext uri="{FF2B5EF4-FFF2-40B4-BE49-F238E27FC236}">
                <a16:creationId xmlns:a16="http://schemas.microsoft.com/office/drawing/2014/main" id="{CC813531-43B0-493B-B134-BD4252066D39}"/>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9811" b="6170"/>
          <a:stretch/>
        </p:blipFill>
        <p:spPr>
          <a:xfrm>
            <a:off x="981075" y="2065556"/>
            <a:ext cx="10372725" cy="4427319"/>
          </a:xfrm>
        </p:spPr>
      </p:pic>
    </p:spTree>
    <p:extLst>
      <p:ext uri="{BB962C8B-B14F-4D97-AF65-F5344CB8AC3E}">
        <p14:creationId xmlns:p14="http://schemas.microsoft.com/office/powerpoint/2010/main" val="7609649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A16459-1ADB-0310-EBCB-F4D1F6EE194D}"/>
              </a:ext>
            </a:extLst>
          </p:cNvPr>
          <p:cNvSpPr>
            <a:spLocks noGrp="1"/>
          </p:cNvSpPr>
          <p:nvPr>
            <p:ph type="title"/>
          </p:nvPr>
        </p:nvSpPr>
        <p:spPr/>
        <p:txBody>
          <a:bodyPr>
            <a:normAutofit/>
          </a:bodyPr>
          <a:lstStyle/>
          <a:p>
            <a:pPr algn="ctr"/>
            <a:r>
              <a:rPr lang="en-US" sz="3600" b="1" u="sng" dirty="0"/>
              <a:t>STEP 1: ANALYZE THE DATA SET Loan.csv</a:t>
            </a:r>
            <a:endParaRPr lang="en-IN" sz="3600" b="1" u="sng" dirty="0"/>
          </a:p>
        </p:txBody>
      </p:sp>
      <p:sp>
        <p:nvSpPr>
          <p:cNvPr id="3" name="Content Placeholder 2">
            <a:extLst>
              <a:ext uri="{FF2B5EF4-FFF2-40B4-BE49-F238E27FC236}">
                <a16:creationId xmlns:a16="http://schemas.microsoft.com/office/drawing/2014/main" id="{313E443B-66EC-60A1-EE52-4A3D1F75D65E}"/>
              </a:ext>
            </a:extLst>
          </p:cNvPr>
          <p:cNvSpPr>
            <a:spLocks noGrp="1"/>
          </p:cNvSpPr>
          <p:nvPr>
            <p:ph idx="1"/>
          </p:nvPr>
        </p:nvSpPr>
        <p:spPr/>
        <p:txBody>
          <a:bodyPr/>
          <a:lstStyle/>
          <a:p>
            <a:r>
              <a:rPr lang="en-US" dirty="0"/>
              <a:t>As the data set Loan.csv is in proper csv format </a:t>
            </a:r>
            <a:endParaRPr lang="en-IN" dirty="0"/>
          </a:p>
        </p:txBody>
      </p:sp>
    </p:spTree>
    <p:extLst>
      <p:ext uri="{BB962C8B-B14F-4D97-AF65-F5344CB8AC3E}">
        <p14:creationId xmlns:p14="http://schemas.microsoft.com/office/powerpoint/2010/main" val="322662850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EE6531-F3D4-491D-8990-954FCDB188A1}"/>
              </a:ext>
            </a:extLst>
          </p:cNvPr>
          <p:cNvSpPr>
            <a:spLocks noGrp="1"/>
          </p:cNvSpPr>
          <p:nvPr>
            <p:ph type="title"/>
          </p:nvPr>
        </p:nvSpPr>
        <p:spPr/>
        <p:txBody>
          <a:bodyPr/>
          <a:lstStyle/>
          <a:p>
            <a:r>
              <a:rPr lang="en-US" sz="1800" dirty="0">
                <a:solidFill>
                  <a:srgbClr val="222222"/>
                </a:solidFill>
                <a:effectLst/>
                <a:latin typeface="Arial" panose="020B0604020202020204" pitchFamily="34" charset="0"/>
                <a:ea typeface="Calibri" panose="020F0502020204030204" pitchFamily="34" charset="0"/>
              </a:rPr>
              <a:t>Q2. What is the difference in percentage for the number of loan between different valid genders</a:t>
            </a:r>
            <a:br>
              <a:rPr lang="en-US" sz="1800" dirty="0">
                <a:solidFill>
                  <a:srgbClr val="222222"/>
                </a:solidFill>
                <a:effectLst/>
                <a:latin typeface="Arial" panose="020B0604020202020204" pitchFamily="34" charset="0"/>
                <a:ea typeface="Calibri" panose="020F0502020204030204" pitchFamily="34" charset="0"/>
              </a:rPr>
            </a:br>
            <a:endParaRPr lang="en-IN" dirty="0"/>
          </a:p>
        </p:txBody>
      </p:sp>
      <p:pic>
        <p:nvPicPr>
          <p:cNvPr id="5" name="Content Placeholder 4" descr="Graphical user interface, text, application&#10;&#10;Description automatically generated">
            <a:extLst>
              <a:ext uri="{FF2B5EF4-FFF2-40B4-BE49-F238E27FC236}">
                <a16:creationId xmlns:a16="http://schemas.microsoft.com/office/drawing/2014/main" id="{18D3CC1C-0239-4B2D-B1CD-A9C09BFE9441}"/>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3074" t="10826" r="-7772" b="5816"/>
          <a:stretch/>
        </p:blipFill>
        <p:spPr>
          <a:xfrm>
            <a:off x="-792480" y="1278890"/>
            <a:ext cx="13522960" cy="5233035"/>
          </a:xfrm>
        </p:spPr>
      </p:pic>
    </p:spTree>
    <p:extLst>
      <p:ext uri="{BB962C8B-B14F-4D97-AF65-F5344CB8AC3E}">
        <p14:creationId xmlns:p14="http://schemas.microsoft.com/office/powerpoint/2010/main" val="32083339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EE6531-F3D4-491D-8990-954FCDB188A1}"/>
              </a:ext>
            </a:extLst>
          </p:cNvPr>
          <p:cNvSpPr>
            <a:spLocks noGrp="1"/>
          </p:cNvSpPr>
          <p:nvPr>
            <p:ph type="title"/>
          </p:nvPr>
        </p:nvSpPr>
        <p:spPr/>
        <p:txBody>
          <a:bodyPr/>
          <a:lstStyle/>
          <a:p>
            <a:r>
              <a:rPr lang="en-US" sz="1800" dirty="0">
                <a:solidFill>
                  <a:srgbClr val="222222"/>
                </a:solidFill>
                <a:effectLst/>
                <a:latin typeface="Arial" panose="020B0604020202020204" pitchFamily="34" charset="0"/>
                <a:ea typeface="Calibri" panose="020F0502020204030204" pitchFamily="34" charset="0"/>
              </a:rPr>
              <a:t>Q3. What is the difference in percentage of approve in advance between business and commercial loan</a:t>
            </a:r>
            <a:endParaRPr lang="en-IN" dirty="0"/>
          </a:p>
        </p:txBody>
      </p:sp>
      <p:pic>
        <p:nvPicPr>
          <p:cNvPr id="7" name="Content Placeholder 6" descr="Graphical user interface, text, application&#10;&#10;Description automatically generated">
            <a:extLst>
              <a:ext uri="{FF2B5EF4-FFF2-40B4-BE49-F238E27FC236}">
                <a16:creationId xmlns:a16="http://schemas.microsoft.com/office/drawing/2014/main" id="{2D846C52-4C3E-465C-A70E-C044F5D6A5FD}"/>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11513" b="5597"/>
          <a:stretch/>
        </p:blipFill>
        <p:spPr>
          <a:xfrm>
            <a:off x="838200" y="1690689"/>
            <a:ext cx="10515600" cy="4802186"/>
          </a:xfrm>
        </p:spPr>
      </p:pic>
    </p:spTree>
    <p:extLst>
      <p:ext uri="{BB962C8B-B14F-4D97-AF65-F5344CB8AC3E}">
        <p14:creationId xmlns:p14="http://schemas.microsoft.com/office/powerpoint/2010/main" val="327883201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EE6531-F3D4-491D-8990-954FCDB188A1}"/>
              </a:ext>
            </a:extLst>
          </p:cNvPr>
          <p:cNvSpPr>
            <a:spLocks noGrp="1"/>
          </p:cNvSpPr>
          <p:nvPr>
            <p:ph type="title"/>
          </p:nvPr>
        </p:nvSpPr>
        <p:spPr/>
        <p:txBody>
          <a:bodyPr/>
          <a:lstStyle/>
          <a:p>
            <a:r>
              <a:rPr lang="en-US" sz="1800" dirty="0">
                <a:solidFill>
                  <a:srgbClr val="222222"/>
                </a:solidFill>
                <a:effectLst/>
                <a:latin typeface="Arial" panose="020B0604020202020204" pitchFamily="34" charset="0"/>
                <a:ea typeface="Calibri" panose="020F0502020204030204" pitchFamily="34" charset="0"/>
              </a:rPr>
              <a:t>Q4. Is there any lumpsum pay for business loan?</a:t>
            </a:r>
            <a:br>
              <a:rPr lang="en-US" sz="1800" dirty="0">
                <a:solidFill>
                  <a:srgbClr val="222222"/>
                </a:solidFill>
                <a:effectLst/>
                <a:latin typeface="Arial" panose="020B0604020202020204" pitchFamily="34" charset="0"/>
                <a:ea typeface="Calibri" panose="020F0502020204030204" pitchFamily="34" charset="0"/>
              </a:rPr>
            </a:br>
            <a:endParaRPr lang="en-IN" dirty="0"/>
          </a:p>
        </p:txBody>
      </p:sp>
      <p:pic>
        <p:nvPicPr>
          <p:cNvPr id="11" name="Content Placeholder 10" descr="Graphical user interface, table&#10;&#10;Description automatically generated">
            <a:extLst>
              <a:ext uri="{FF2B5EF4-FFF2-40B4-BE49-F238E27FC236}">
                <a16:creationId xmlns:a16="http://schemas.microsoft.com/office/drawing/2014/main" id="{0A7FBD7D-5185-493D-BC05-05CE0F730C93}"/>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9879" b="5830"/>
          <a:stretch/>
        </p:blipFill>
        <p:spPr>
          <a:xfrm>
            <a:off x="838200" y="1148716"/>
            <a:ext cx="10515600" cy="5344159"/>
          </a:xfrm>
        </p:spPr>
      </p:pic>
    </p:spTree>
    <p:extLst>
      <p:ext uri="{BB962C8B-B14F-4D97-AF65-F5344CB8AC3E}">
        <p14:creationId xmlns:p14="http://schemas.microsoft.com/office/powerpoint/2010/main" val="93390267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EE6531-F3D4-491D-8990-954FCDB188A1}"/>
              </a:ext>
            </a:extLst>
          </p:cNvPr>
          <p:cNvSpPr>
            <a:spLocks noGrp="1"/>
          </p:cNvSpPr>
          <p:nvPr>
            <p:ph type="title"/>
          </p:nvPr>
        </p:nvSpPr>
        <p:spPr/>
        <p:txBody>
          <a:bodyPr/>
          <a:lstStyle/>
          <a:p>
            <a:r>
              <a:rPr lang="en-US" sz="1800" dirty="0">
                <a:solidFill>
                  <a:srgbClr val="222222"/>
                </a:solidFill>
                <a:effectLst/>
                <a:latin typeface="Arial" panose="020B0604020202020204" pitchFamily="34" charset="0"/>
                <a:ea typeface="Calibri" panose="020F0502020204030204" pitchFamily="34" charset="0"/>
                <a:cs typeface="Gautami" panose="020B0502040204020203" pitchFamily="34" charset="0"/>
              </a:rPr>
              <a:t>Q5. Average credit score for various age group</a:t>
            </a:r>
            <a:br>
              <a:rPr lang="en-IN" sz="1800" dirty="0">
                <a:effectLst/>
                <a:latin typeface="Calibri" panose="020F0502020204030204" pitchFamily="34" charset="0"/>
                <a:ea typeface="Calibri" panose="020F0502020204030204" pitchFamily="34" charset="0"/>
                <a:cs typeface="Gautami" panose="020B0502040204020203" pitchFamily="34" charset="0"/>
              </a:rPr>
            </a:br>
            <a:endParaRPr lang="en-IN" dirty="0"/>
          </a:p>
        </p:txBody>
      </p:sp>
      <p:pic>
        <p:nvPicPr>
          <p:cNvPr id="6" name="Content Placeholder 5" descr="Graphical user interface, text, application&#10;&#10;Description automatically generated">
            <a:extLst>
              <a:ext uri="{FF2B5EF4-FFF2-40B4-BE49-F238E27FC236}">
                <a16:creationId xmlns:a16="http://schemas.microsoft.com/office/drawing/2014/main" id="{33663132-B280-44E4-9CA8-2D3D9739AF29}"/>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9879" b="5830"/>
          <a:stretch/>
        </p:blipFill>
        <p:spPr>
          <a:xfrm>
            <a:off x="838200" y="1158240"/>
            <a:ext cx="10515600" cy="5334635"/>
          </a:xfrm>
        </p:spPr>
      </p:pic>
    </p:spTree>
    <p:extLst>
      <p:ext uri="{BB962C8B-B14F-4D97-AF65-F5344CB8AC3E}">
        <p14:creationId xmlns:p14="http://schemas.microsoft.com/office/powerpoint/2010/main" val="379992345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346E85-112D-4FC7-AE5B-ADCDB0FE6F6E}"/>
              </a:ext>
            </a:extLst>
          </p:cNvPr>
          <p:cNvSpPr>
            <a:spLocks noGrp="1"/>
          </p:cNvSpPr>
          <p:nvPr>
            <p:ph type="title"/>
          </p:nvPr>
        </p:nvSpPr>
        <p:spPr/>
        <p:txBody>
          <a:bodyPr>
            <a:normAutofit/>
          </a:bodyPr>
          <a:lstStyle/>
          <a:p>
            <a:r>
              <a:rPr lang="en-US" sz="3200" b="1" u="sng" dirty="0">
                <a:solidFill>
                  <a:srgbClr val="222222"/>
                </a:solidFill>
                <a:effectLst/>
                <a:ea typeface="Calibri" panose="020F0502020204030204" pitchFamily="34" charset="0"/>
              </a:rPr>
              <a:t>Step 6: Github link </a:t>
            </a:r>
            <a:r>
              <a:rPr lang="en-US" sz="3200" b="1" u="sng" dirty="0">
                <a:solidFill>
                  <a:srgbClr val="222222"/>
                </a:solidFill>
                <a:ea typeface="Calibri" panose="020F0502020204030204" pitchFamily="34" charset="0"/>
              </a:rPr>
              <a:t>of the </a:t>
            </a:r>
            <a:r>
              <a:rPr lang="en-US" sz="3200" b="1" u="sng" dirty="0">
                <a:solidFill>
                  <a:srgbClr val="222222"/>
                </a:solidFill>
                <a:effectLst/>
                <a:ea typeface="Calibri" panose="020F0502020204030204" pitchFamily="34" charset="0"/>
              </a:rPr>
              <a:t>codes</a:t>
            </a:r>
            <a:endParaRPr lang="en-IN" sz="3200" b="1" u="sng" dirty="0"/>
          </a:p>
        </p:txBody>
      </p:sp>
      <p:sp>
        <p:nvSpPr>
          <p:cNvPr id="3" name="Content Placeholder 2">
            <a:extLst>
              <a:ext uri="{FF2B5EF4-FFF2-40B4-BE49-F238E27FC236}">
                <a16:creationId xmlns:a16="http://schemas.microsoft.com/office/drawing/2014/main" id="{B9B5727A-F530-4055-9EC2-22E0B4328DF4}"/>
              </a:ext>
            </a:extLst>
          </p:cNvPr>
          <p:cNvSpPr>
            <a:spLocks noGrp="1"/>
          </p:cNvSpPr>
          <p:nvPr>
            <p:ph idx="1"/>
          </p:nvPr>
        </p:nvSpPr>
        <p:spPr/>
        <p:txBody>
          <a:bodyPr>
            <a:normAutofit/>
          </a:bodyPr>
          <a:lstStyle/>
          <a:p>
            <a:r>
              <a:rPr lang="en-IN" sz="2400" dirty="0"/>
              <a:t>https://github.com/kasiyadih/sprint1/tree/main</a:t>
            </a:r>
          </a:p>
        </p:txBody>
      </p:sp>
    </p:spTree>
    <p:extLst>
      <p:ext uri="{BB962C8B-B14F-4D97-AF65-F5344CB8AC3E}">
        <p14:creationId xmlns:p14="http://schemas.microsoft.com/office/powerpoint/2010/main" val="127478999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5986131-2A8F-4B46-940C-A7676ECBEADB}"/>
              </a:ext>
            </a:extLst>
          </p:cNvPr>
          <p:cNvSpPr txBox="1"/>
          <p:nvPr/>
        </p:nvSpPr>
        <p:spPr>
          <a:xfrm>
            <a:off x="2162175" y="2752725"/>
            <a:ext cx="7505700" cy="1107996"/>
          </a:xfrm>
          <a:prstGeom prst="rect">
            <a:avLst/>
          </a:prstGeom>
          <a:noFill/>
        </p:spPr>
        <p:txBody>
          <a:bodyPr wrap="square" rtlCol="0">
            <a:spAutoFit/>
          </a:bodyPr>
          <a:lstStyle/>
          <a:p>
            <a:pPr algn="ctr"/>
            <a:r>
              <a:rPr lang="en-IN" sz="6600" dirty="0">
                <a:latin typeface="+mj-lt"/>
              </a:rPr>
              <a:t>THANK YOU</a:t>
            </a:r>
          </a:p>
        </p:txBody>
      </p:sp>
    </p:spTree>
    <p:extLst>
      <p:ext uri="{BB962C8B-B14F-4D97-AF65-F5344CB8AC3E}">
        <p14:creationId xmlns:p14="http://schemas.microsoft.com/office/powerpoint/2010/main" val="32758226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A8F36-3752-97FA-A4F0-B2E916EDFF02}"/>
              </a:ext>
            </a:extLst>
          </p:cNvPr>
          <p:cNvSpPr>
            <a:spLocks noGrp="1"/>
          </p:cNvSpPr>
          <p:nvPr>
            <p:ph type="title"/>
          </p:nvPr>
        </p:nvSpPr>
        <p:spPr>
          <a:xfrm>
            <a:off x="838199" y="291090"/>
            <a:ext cx="10515599" cy="932688"/>
          </a:xfrm>
        </p:spPr>
        <p:txBody>
          <a:bodyPr vert="horz" lIns="91440" tIns="45720" rIns="91440" bIns="45720" rtlCol="0" anchor="b">
            <a:normAutofit/>
          </a:bodyPr>
          <a:lstStyle/>
          <a:p>
            <a:pPr algn="ctr"/>
            <a:r>
              <a:rPr lang="en-US" sz="3600" b="1" u="sng" kern="1200" dirty="0">
                <a:solidFill>
                  <a:schemeClr val="tx1"/>
                </a:solidFill>
                <a:latin typeface="+mj-lt"/>
                <a:ea typeface="+mj-ea"/>
                <a:cs typeface="+mj-cs"/>
              </a:rPr>
              <a:t>STEP 2: LOAD THE DATA INTO S3 BUCKET</a:t>
            </a:r>
          </a:p>
        </p:txBody>
      </p:sp>
      <p:sp>
        <p:nvSpPr>
          <p:cNvPr id="3" name="Content Placeholder 2">
            <a:extLst>
              <a:ext uri="{FF2B5EF4-FFF2-40B4-BE49-F238E27FC236}">
                <a16:creationId xmlns:a16="http://schemas.microsoft.com/office/drawing/2014/main" id="{294ED2B7-9F05-A5DA-09E0-308C5E0AF2D8}"/>
              </a:ext>
            </a:extLst>
          </p:cNvPr>
          <p:cNvSpPr>
            <a:spLocks noGrp="1"/>
          </p:cNvSpPr>
          <p:nvPr>
            <p:ph idx="1"/>
          </p:nvPr>
        </p:nvSpPr>
        <p:spPr>
          <a:xfrm>
            <a:off x="838199" y="1354776"/>
            <a:ext cx="10515599" cy="420624"/>
          </a:xfrm>
        </p:spPr>
        <p:txBody>
          <a:bodyPr vert="horz" lIns="91440" tIns="45720" rIns="91440" bIns="45720" rtlCol="0">
            <a:normAutofit/>
          </a:bodyPr>
          <a:lstStyle/>
          <a:p>
            <a:pPr marL="0" indent="0">
              <a:buNone/>
            </a:pPr>
            <a:r>
              <a:rPr lang="en-US" sz="2400" dirty="0"/>
              <a:t>C</a:t>
            </a:r>
            <a:r>
              <a:rPr lang="en-US" sz="2400" kern="1200" dirty="0">
                <a:solidFill>
                  <a:schemeClr val="tx1"/>
                </a:solidFill>
                <a:latin typeface="+mn-lt"/>
                <a:ea typeface="+mn-ea"/>
                <a:cs typeface="+mn-cs"/>
              </a:rPr>
              <a:t>reated a bucket in AWS S3.</a:t>
            </a:r>
          </a:p>
        </p:txBody>
      </p:sp>
      <p:pic>
        <p:nvPicPr>
          <p:cNvPr id="7" name="Picture 6">
            <a:extLst>
              <a:ext uri="{FF2B5EF4-FFF2-40B4-BE49-F238E27FC236}">
                <a16:creationId xmlns:a16="http://schemas.microsoft.com/office/drawing/2014/main" id="{F5D58005-2775-4A5F-8E27-5AA3C13E0712}"/>
              </a:ext>
            </a:extLst>
          </p:cNvPr>
          <p:cNvPicPr>
            <a:picLocks noChangeAspect="1"/>
          </p:cNvPicPr>
          <p:nvPr/>
        </p:nvPicPr>
        <p:blipFill rotWithShape="1">
          <a:blip r:embed="rId2"/>
          <a:srcRect t="9327" r="1484" b="5324"/>
          <a:stretch/>
        </p:blipFill>
        <p:spPr>
          <a:xfrm>
            <a:off x="1028699" y="2132076"/>
            <a:ext cx="9963151" cy="3981450"/>
          </a:xfrm>
          <a:prstGeom prst="rect">
            <a:avLst/>
          </a:prstGeom>
        </p:spPr>
      </p:pic>
    </p:spTree>
    <p:extLst>
      <p:ext uri="{BB962C8B-B14F-4D97-AF65-F5344CB8AC3E}">
        <p14:creationId xmlns:p14="http://schemas.microsoft.com/office/powerpoint/2010/main" val="13792402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83C61C-0B43-4FDD-9171-F41E4684C015}"/>
              </a:ext>
            </a:extLst>
          </p:cNvPr>
          <p:cNvSpPr>
            <a:spLocks noGrp="1"/>
          </p:cNvSpPr>
          <p:nvPr>
            <p:ph type="title"/>
          </p:nvPr>
        </p:nvSpPr>
        <p:spPr/>
        <p:txBody>
          <a:bodyPr>
            <a:normAutofit/>
          </a:bodyPr>
          <a:lstStyle/>
          <a:p>
            <a:r>
              <a:rPr lang="en-IN" sz="3200" b="1" u="sng" dirty="0"/>
              <a:t>Step 2.1: Configure Access Permissions for the S3 Bucket</a:t>
            </a:r>
          </a:p>
        </p:txBody>
      </p:sp>
      <p:sp>
        <p:nvSpPr>
          <p:cNvPr id="3" name="Content Placeholder 2">
            <a:extLst>
              <a:ext uri="{FF2B5EF4-FFF2-40B4-BE49-F238E27FC236}">
                <a16:creationId xmlns:a16="http://schemas.microsoft.com/office/drawing/2014/main" id="{A12B3981-66AE-48A0-AE17-F08D6C8373F5}"/>
              </a:ext>
            </a:extLst>
          </p:cNvPr>
          <p:cNvSpPr>
            <a:spLocks noGrp="1"/>
          </p:cNvSpPr>
          <p:nvPr>
            <p:ph idx="1"/>
          </p:nvPr>
        </p:nvSpPr>
        <p:spPr/>
        <p:txBody>
          <a:bodyPr>
            <a:normAutofit/>
          </a:bodyPr>
          <a:lstStyle/>
          <a:p>
            <a:pPr marL="0" indent="0">
              <a:buNone/>
            </a:pPr>
            <a:r>
              <a:rPr lang="en-IN" sz="2600" u="sng" dirty="0">
                <a:latin typeface="+mj-lt"/>
              </a:rPr>
              <a:t>2.1.1 AWS Access Control Requirements</a:t>
            </a:r>
          </a:p>
          <a:p>
            <a:pPr marL="0" indent="0">
              <a:buNone/>
            </a:pPr>
            <a:r>
              <a:rPr lang="en-IN" sz="2600" dirty="0">
                <a:latin typeface="+mj-lt"/>
                <a:cs typeface="Arial" panose="020B0604020202020204" pitchFamily="34" charset="0"/>
              </a:rPr>
              <a:t>Snowflake requires the following permissions on an S3 bucket and folder to be able to access files in the folder (and sub-folders):</a:t>
            </a:r>
            <a:endParaRPr lang="en-IN" sz="1900" dirty="0">
              <a:latin typeface="+mj-lt"/>
              <a:cs typeface="Arial" panose="020B0604020202020204" pitchFamily="34" charset="0"/>
            </a:endParaRPr>
          </a:p>
          <a:p>
            <a:r>
              <a:rPr lang="en-IN" sz="1900" dirty="0">
                <a:latin typeface="Arial" panose="020B0604020202020204" pitchFamily="34" charset="0"/>
                <a:cs typeface="Arial" panose="020B0604020202020204" pitchFamily="34" charset="0"/>
              </a:rPr>
              <a:t>s3:GetBucketLocation</a:t>
            </a:r>
          </a:p>
          <a:p>
            <a:r>
              <a:rPr lang="en-IN" sz="1900" dirty="0">
                <a:latin typeface="Arial" panose="020B0604020202020204" pitchFamily="34" charset="0"/>
                <a:cs typeface="Arial" panose="020B0604020202020204" pitchFamily="34" charset="0"/>
              </a:rPr>
              <a:t>s3:GetObject</a:t>
            </a:r>
          </a:p>
          <a:p>
            <a:r>
              <a:rPr lang="en-IN" sz="1900" dirty="0">
                <a:latin typeface="Arial" panose="020B0604020202020204" pitchFamily="34" charset="0"/>
                <a:cs typeface="Arial" panose="020B0604020202020204" pitchFamily="34" charset="0"/>
              </a:rPr>
              <a:t>s3:GetObjectVersion</a:t>
            </a:r>
          </a:p>
          <a:p>
            <a:r>
              <a:rPr lang="en-IN" sz="1900" dirty="0">
                <a:latin typeface="Arial" panose="020B0604020202020204" pitchFamily="34" charset="0"/>
                <a:cs typeface="Arial" panose="020B0604020202020204" pitchFamily="34" charset="0"/>
              </a:rPr>
              <a:t>s3:ListBucket</a:t>
            </a:r>
          </a:p>
          <a:p>
            <a:endParaRPr lang="en-IN" dirty="0"/>
          </a:p>
          <a:p>
            <a:endParaRPr lang="en-IN" dirty="0"/>
          </a:p>
        </p:txBody>
      </p:sp>
    </p:spTree>
    <p:extLst>
      <p:ext uri="{BB962C8B-B14F-4D97-AF65-F5344CB8AC3E}">
        <p14:creationId xmlns:p14="http://schemas.microsoft.com/office/powerpoint/2010/main" val="9384678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21D6EE2-61CF-49C7-988F-1FDA4FFB08FD}"/>
              </a:ext>
            </a:extLst>
          </p:cNvPr>
          <p:cNvSpPr>
            <a:spLocks noGrp="1"/>
          </p:cNvSpPr>
          <p:nvPr>
            <p:ph idx="1"/>
          </p:nvPr>
        </p:nvSpPr>
        <p:spPr>
          <a:xfrm>
            <a:off x="648931" y="714376"/>
            <a:ext cx="3505494" cy="5509444"/>
          </a:xfrm>
        </p:spPr>
        <p:txBody>
          <a:bodyPr>
            <a:normAutofit/>
          </a:bodyPr>
          <a:lstStyle/>
          <a:p>
            <a:pPr marL="0" marR="0" lvl="0" indent="0" defTabSz="914400" rtl="0" eaLnBrk="1" fontAlgn="auto" latinLnBrk="0" hangingPunct="1">
              <a:spcBef>
                <a:spcPts val="1000"/>
              </a:spcBef>
              <a:spcAft>
                <a:spcPts val="0"/>
              </a:spcAft>
              <a:buClrTx/>
              <a:buSzTx/>
              <a:buFont typeface="Arial" panose="020B0604020202020204" pitchFamily="34" charset="0"/>
              <a:buNone/>
              <a:tabLst/>
              <a:defRPr/>
            </a:pPr>
            <a:r>
              <a:rPr kumimoji="0" lang="en-US" i="0" u="sng" strike="noStrike" kern="1200" cap="none" spc="0" normalizeH="0" baseline="0" noProof="0" dirty="0">
                <a:ln>
                  <a:noFill/>
                </a:ln>
                <a:effectLst/>
                <a:uLnTx/>
                <a:uFillTx/>
                <a:latin typeface="+mj-lt"/>
                <a:ea typeface="+mn-ea"/>
                <a:cs typeface="+mn-cs"/>
              </a:rPr>
              <a:t>2.1.2 Creating an IAM Policy</a:t>
            </a:r>
            <a:r>
              <a:rPr kumimoji="0" lang="en-US" i="0" u="none" strike="noStrike" kern="1200" cap="none" spc="0" normalizeH="0" baseline="0" noProof="0" dirty="0">
                <a:ln>
                  <a:noFill/>
                </a:ln>
                <a:effectLst/>
                <a:uLnTx/>
                <a:uFillTx/>
                <a:latin typeface="+mj-lt"/>
                <a:ea typeface="+mn-ea"/>
                <a:cs typeface="+mn-cs"/>
              </a:rPr>
              <a:t>.</a:t>
            </a:r>
          </a:p>
          <a:p>
            <a:pPr marL="0" marR="0" lvl="0" indent="0" defTabSz="914400" rtl="0" eaLnBrk="1" fontAlgn="auto" latinLnBrk="0" hangingPunct="1">
              <a:spcBef>
                <a:spcPts val="1000"/>
              </a:spcBef>
              <a:spcAft>
                <a:spcPts val="0"/>
              </a:spcAft>
              <a:buClrTx/>
              <a:buSzTx/>
              <a:buFont typeface="Arial" panose="020B0604020202020204" pitchFamily="34" charset="0"/>
              <a:buNone/>
              <a:tabLst/>
              <a:defRPr/>
            </a:pPr>
            <a:r>
              <a:rPr lang="en-US" sz="2000" dirty="0">
                <a:latin typeface="Arial" panose="020B0604020202020204" pitchFamily="34" charset="0"/>
                <a:cs typeface="Arial" panose="020B0604020202020204" pitchFamily="34" charset="0"/>
              </a:rPr>
              <a:t>We created a IAM Policy for the Snowflake to access to the S3 bucket</a:t>
            </a:r>
          </a:p>
          <a:p>
            <a:pPr marL="0" marR="0" lvl="0" indent="0" defTabSz="914400" rtl="0" eaLnBrk="1" fontAlgn="auto" latinLnBrk="0" hangingPunct="1">
              <a:spcBef>
                <a:spcPts val="1000"/>
              </a:spcBef>
              <a:spcAft>
                <a:spcPts val="0"/>
              </a:spcAft>
              <a:buClrTx/>
              <a:buSzTx/>
              <a:buFont typeface="Arial" panose="020B0604020202020204" pitchFamily="34" charset="0"/>
              <a:buNone/>
              <a:tabLst/>
              <a:defRPr/>
            </a:pPr>
            <a:endParaRPr kumimoji="0" lang="en-US" sz="2000" i="0" u="none" strike="noStrike" kern="1200" cap="none" spc="0" normalizeH="0" baseline="0" noProof="0" dirty="0">
              <a:ln>
                <a:noFill/>
              </a:ln>
              <a:effectLst/>
              <a:uLnTx/>
              <a:uFillTx/>
              <a:latin typeface="Arial" panose="020B0604020202020204" pitchFamily="34" charset="0"/>
              <a:cs typeface="Arial" panose="020B0604020202020204" pitchFamily="34" charset="0"/>
            </a:endParaRPr>
          </a:p>
          <a:p>
            <a:pPr marL="514350" marR="0" lvl="0" indent="-514350" defTabSz="914400" rtl="0" eaLnBrk="1" fontAlgn="auto" latinLnBrk="0" hangingPunct="1">
              <a:spcBef>
                <a:spcPts val="1000"/>
              </a:spcBef>
              <a:spcAft>
                <a:spcPts val="0"/>
              </a:spcAft>
              <a:buClrTx/>
              <a:buSzTx/>
              <a:buFont typeface="Arial" panose="020B0604020202020204" pitchFamily="34" charset="0"/>
              <a:buAutoNum type="romanUcParenBoth"/>
              <a:tabLst/>
              <a:defRPr/>
            </a:pPr>
            <a:r>
              <a:rPr kumimoji="0" lang="en-US" sz="2000" b="0" i="0" u="none" strike="noStrike" kern="1200" cap="none" spc="0" normalizeH="0" baseline="0" noProof="0" dirty="0">
                <a:ln>
                  <a:noFill/>
                </a:ln>
                <a:effectLst/>
                <a:uLnTx/>
                <a:uFillTx/>
                <a:latin typeface="Arial" panose="020B0604020202020204" pitchFamily="34" charset="0"/>
                <a:ea typeface="+mn-ea"/>
                <a:cs typeface="+mn-cs"/>
              </a:rPr>
              <a:t>Log into the AWS Management Console.</a:t>
            </a:r>
          </a:p>
          <a:p>
            <a:pPr marL="514350" marR="0" lvl="0" indent="-514350" defTabSz="914400" rtl="0" eaLnBrk="1" fontAlgn="auto" latinLnBrk="0" hangingPunct="1">
              <a:spcBef>
                <a:spcPts val="1000"/>
              </a:spcBef>
              <a:spcAft>
                <a:spcPts val="0"/>
              </a:spcAft>
              <a:buClrTx/>
              <a:buSzTx/>
              <a:buFont typeface="Arial" panose="020B0604020202020204" pitchFamily="34" charset="0"/>
              <a:buAutoNum type="romanUcParenBoth"/>
              <a:tabLst/>
              <a:defRPr/>
            </a:pPr>
            <a:endParaRPr kumimoji="0" lang="en-US" sz="2000" b="0" i="0" u="none" strike="noStrike" kern="1200" cap="none" spc="0" normalizeH="0" baseline="0" noProof="0" dirty="0">
              <a:ln>
                <a:noFill/>
              </a:ln>
              <a:effectLst/>
              <a:uLnTx/>
              <a:uFillTx/>
              <a:latin typeface="Arial" panose="020B0604020202020204" pitchFamily="34" charset="0"/>
              <a:ea typeface="+mn-ea"/>
              <a:cs typeface="+mn-cs"/>
            </a:endParaRPr>
          </a:p>
          <a:p>
            <a:pPr marL="0" marR="0" lvl="0" indent="0" defTabSz="914400" rtl="0" eaLnBrk="1" fontAlgn="auto" latinLnBrk="0" hangingPunct="1">
              <a:spcBef>
                <a:spcPts val="1000"/>
              </a:spcBef>
              <a:spcAft>
                <a:spcPts val="0"/>
              </a:spcAft>
              <a:buClrTx/>
              <a:buSzTx/>
              <a:buFont typeface="Arial" panose="020B0604020202020204" pitchFamily="34" charset="0"/>
              <a:buNone/>
              <a:tabLst/>
              <a:defRPr/>
            </a:pPr>
            <a:r>
              <a:rPr kumimoji="0" lang="en-US" sz="2000" b="0" i="0" u="none" strike="noStrike" kern="1200" cap="none" spc="0" normalizeH="0" baseline="0" noProof="0" dirty="0">
                <a:ln>
                  <a:noFill/>
                </a:ln>
                <a:effectLst/>
                <a:uLnTx/>
                <a:uFillTx/>
                <a:latin typeface="Arial" panose="020B0604020202020204" pitchFamily="34" charset="0"/>
                <a:ea typeface="+mn-ea"/>
                <a:cs typeface="+mn-cs"/>
              </a:rPr>
              <a:t>(ii) From the home dashboard, choose </a:t>
            </a:r>
            <a:r>
              <a:rPr kumimoji="0" lang="en-US" sz="2000" b="1" i="0" u="none" strike="noStrike" kern="1200" cap="none" spc="0" normalizeH="0" baseline="0" noProof="0" dirty="0">
                <a:ln>
                  <a:noFill/>
                </a:ln>
                <a:effectLst/>
                <a:uLnTx/>
                <a:uFillTx/>
                <a:latin typeface="Arial" panose="020B0604020202020204" pitchFamily="34" charset="0"/>
                <a:ea typeface="+mn-ea"/>
                <a:cs typeface="+mn-cs"/>
              </a:rPr>
              <a:t>Identity &amp; Access Management</a:t>
            </a:r>
            <a:r>
              <a:rPr kumimoji="0" lang="en-US" sz="2000" b="0" i="0" u="none" strike="noStrike" kern="1200" cap="none" spc="0" normalizeH="0" baseline="0" noProof="0" dirty="0">
                <a:ln>
                  <a:noFill/>
                </a:ln>
                <a:effectLst/>
                <a:uLnTx/>
                <a:uFillTx/>
                <a:latin typeface="Arial" panose="020B0604020202020204" pitchFamily="34" charset="0"/>
                <a:ea typeface="+mn-ea"/>
                <a:cs typeface="+mn-cs"/>
              </a:rPr>
              <a:t> (IAM):</a:t>
            </a:r>
          </a:p>
          <a:p>
            <a:pPr marL="0" indent="0">
              <a:buNone/>
            </a:pPr>
            <a:endParaRPr lang="en-IN" sz="2000" dirty="0"/>
          </a:p>
          <a:p>
            <a:pPr marL="0" indent="0">
              <a:buNone/>
            </a:pPr>
            <a:endParaRPr lang="en-IN" sz="2000" dirty="0"/>
          </a:p>
        </p:txBody>
      </p:sp>
      <p:pic>
        <p:nvPicPr>
          <p:cNvPr id="4" name="Picture 3" descr="A screenshot of a computer&#10;&#10;Description automatically generated">
            <a:extLst>
              <a:ext uri="{FF2B5EF4-FFF2-40B4-BE49-F238E27FC236}">
                <a16:creationId xmlns:a16="http://schemas.microsoft.com/office/drawing/2014/main" id="{EC79C2A2-4A18-4BA4-9F73-ECCDCE2A336E}"/>
              </a:ext>
            </a:extLst>
          </p:cNvPr>
          <p:cNvPicPr>
            <a:picLocks noChangeAspect="1"/>
          </p:cNvPicPr>
          <p:nvPr/>
        </p:nvPicPr>
        <p:blipFill rotWithShape="1">
          <a:blip r:embed="rId2">
            <a:extLst>
              <a:ext uri="{28A0092B-C50C-407E-A947-70E740481C1C}">
                <a14:useLocalDpi xmlns:a14="http://schemas.microsoft.com/office/drawing/2010/main" val="0"/>
              </a:ext>
            </a:extLst>
          </a:blip>
          <a:srcRect l="16261" t="16250" r="20156" b="10417"/>
          <a:stretch/>
        </p:blipFill>
        <p:spPr>
          <a:xfrm>
            <a:off x="4714875" y="1063037"/>
            <a:ext cx="6828194" cy="4731926"/>
          </a:xfrm>
          <a:prstGeom prst="rect">
            <a:avLst/>
          </a:prstGeom>
        </p:spPr>
      </p:pic>
    </p:spTree>
    <p:extLst>
      <p:ext uri="{BB962C8B-B14F-4D97-AF65-F5344CB8AC3E}">
        <p14:creationId xmlns:p14="http://schemas.microsoft.com/office/powerpoint/2010/main" val="31718484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5382EA2-B8CB-475F-BF32-64D2A3A260C1}"/>
              </a:ext>
            </a:extLst>
          </p:cNvPr>
          <p:cNvSpPr>
            <a:spLocks noGrp="1"/>
          </p:cNvSpPr>
          <p:nvPr>
            <p:ph idx="1"/>
          </p:nvPr>
        </p:nvSpPr>
        <p:spPr>
          <a:xfrm>
            <a:off x="838199" y="1476375"/>
            <a:ext cx="3748441" cy="4952999"/>
          </a:xfrm>
        </p:spPr>
        <p:txBody>
          <a:bodyPr>
            <a:normAutofit/>
          </a:bodyPr>
          <a:lstStyle/>
          <a:p>
            <a:pPr marL="0" indent="0">
              <a:buNone/>
            </a:pPr>
            <a:endParaRPr lang="en-US" sz="2000" b="0" i="0" dirty="0">
              <a:effectLst/>
              <a:latin typeface="Arial" panose="020B0604020202020204" pitchFamily="34" charset="0"/>
            </a:endParaRPr>
          </a:p>
          <a:p>
            <a:pPr marL="0" indent="0">
              <a:buNone/>
            </a:pPr>
            <a:r>
              <a:rPr lang="en-US" sz="2000" b="0" i="0" dirty="0">
                <a:effectLst/>
                <a:latin typeface="Arial" panose="020B0604020202020204" pitchFamily="34" charset="0"/>
              </a:rPr>
              <a:t>(iii) </a:t>
            </a:r>
            <a:r>
              <a:rPr lang="en-US" sz="2000" dirty="0">
                <a:latin typeface="Arial" panose="020B0604020202020204" pitchFamily="34" charset="0"/>
              </a:rPr>
              <a:t>F</a:t>
            </a:r>
            <a:r>
              <a:rPr lang="en-US" sz="2000" b="0" i="0" dirty="0">
                <a:effectLst/>
                <a:latin typeface="Arial" panose="020B0604020202020204" pitchFamily="34" charset="0"/>
              </a:rPr>
              <a:t>rom the left-hand navigation panel expand the </a:t>
            </a:r>
            <a:r>
              <a:rPr lang="en-US" sz="2000" b="1" i="0" dirty="0">
                <a:effectLst/>
                <a:latin typeface="Arial" panose="020B0604020202020204" pitchFamily="34" charset="0"/>
              </a:rPr>
              <a:t>Access management</a:t>
            </a:r>
            <a:r>
              <a:rPr lang="en-US" sz="2000" b="0" i="0" dirty="0">
                <a:effectLst/>
                <a:latin typeface="Arial" panose="020B0604020202020204" pitchFamily="34" charset="0"/>
              </a:rPr>
              <a:t>.</a:t>
            </a:r>
          </a:p>
          <a:p>
            <a:pPr marL="0" indent="0">
              <a:buNone/>
            </a:pPr>
            <a:endParaRPr lang="en-US" sz="2000" b="0" i="0" dirty="0">
              <a:effectLst/>
              <a:latin typeface="Arial" panose="020B0604020202020204" pitchFamily="34" charset="0"/>
            </a:endParaRPr>
          </a:p>
          <a:p>
            <a:pPr marL="0" indent="0">
              <a:buNone/>
            </a:pPr>
            <a:r>
              <a:rPr lang="en-US" sz="2000" b="0" i="0" dirty="0">
                <a:effectLst/>
                <a:latin typeface="Arial" panose="020B0604020202020204" pitchFamily="34" charset="0"/>
              </a:rPr>
              <a:t>(iv) Choose </a:t>
            </a:r>
            <a:r>
              <a:rPr lang="en-US" sz="2000" b="1" i="0" dirty="0">
                <a:effectLst/>
                <a:latin typeface="Arial" panose="020B0604020202020204" pitchFamily="34" charset="0"/>
              </a:rPr>
              <a:t>Policies</a:t>
            </a:r>
            <a:r>
              <a:rPr lang="en-US" sz="2000" b="0" i="0" dirty="0">
                <a:effectLst/>
                <a:latin typeface="Arial" panose="020B0604020202020204" pitchFamily="34" charset="0"/>
              </a:rPr>
              <a:t>.</a:t>
            </a:r>
          </a:p>
          <a:p>
            <a:pPr marL="0" indent="0">
              <a:buNone/>
            </a:pPr>
            <a:endParaRPr lang="en-US" sz="2000" b="0" i="0" dirty="0">
              <a:effectLst/>
              <a:latin typeface="Arial" panose="020B0604020202020204" pitchFamily="34" charset="0"/>
            </a:endParaRPr>
          </a:p>
          <a:p>
            <a:pPr marL="0" indent="0">
              <a:buNone/>
            </a:pPr>
            <a:r>
              <a:rPr lang="en-US" sz="2000" b="0" i="0" dirty="0">
                <a:effectLst/>
                <a:latin typeface="Arial" panose="020B0604020202020204" pitchFamily="34" charset="0"/>
              </a:rPr>
              <a:t>(v) Click </a:t>
            </a:r>
            <a:r>
              <a:rPr lang="en-US" sz="2000" b="1" i="0" dirty="0">
                <a:effectLst/>
                <a:latin typeface="Arial" panose="020B0604020202020204" pitchFamily="34" charset="0"/>
              </a:rPr>
              <a:t>Create Policy</a:t>
            </a:r>
            <a:r>
              <a:rPr lang="en-US" sz="2000" b="0" i="0" dirty="0">
                <a:effectLst/>
                <a:latin typeface="Arial" panose="020B0604020202020204" pitchFamily="34" charset="0"/>
              </a:rPr>
              <a:t>:</a:t>
            </a:r>
          </a:p>
          <a:p>
            <a:endParaRPr lang="en-IN" sz="1400" dirty="0"/>
          </a:p>
        </p:txBody>
      </p:sp>
      <p:pic>
        <p:nvPicPr>
          <p:cNvPr id="11" name="Picture 10">
            <a:extLst>
              <a:ext uri="{FF2B5EF4-FFF2-40B4-BE49-F238E27FC236}">
                <a16:creationId xmlns:a16="http://schemas.microsoft.com/office/drawing/2014/main" id="{6B42B275-6EFB-474C-A0A6-7EDA3C0D907B}"/>
              </a:ext>
            </a:extLst>
          </p:cNvPr>
          <p:cNvPicPr>
            <a:picLocks noChangeAspect="1"/>
          </p:cNvPicPr>
          <p:nvPr/>
        </p:nvPicPr>
        <p:blipFill rotWithShape="1">
          <a:blip r:embed="rId2"/>
          <a:srcRect r="3198"/>
          <a:stretch/>
        </p:blipFill>
        <p:spPr>
          <a:xfrm>
            <a:off x="4676776" y="1590675"/>
            <a:ext cx="7286624" cy="3848100"/>
          </a:xfrm>
          <a:prstGeom prst="rect">
            <a:avLst/>
          </a:prstGeom>
        </p:spPr>
      </p:pic>
    </p:spTree>
    <p:extLst>
      <p:ext uri="{BB962C8B-B14F-4D97-AF65-F5344CB8AC3E}">
        <p14:creationId xmlns:p14="http://schemas.microsoft.com/office/powerpoint/2010/main" val="1217646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D056173C-8BDC-4B75-A571-CAC640CC97C3}"/>
              </a:ext>
            </a:extLst>
          </p:cNvPr>
          <p:cNvSpPr>
            <a:spLocks noGrp="1"/>
          </p:cNvSpPr>
          <p:nvPr>
            <p:ph type="body" sz="half" idx="2"/>
          </p:nvPr>
        </p:nvSpPr>
        <p:spPr>
          <a:xfrm>
            <a:off x="839788" y="781051"/>
            <a:ext cx="3932237" cy="5543550"/>
          </a:xfrm>
        </p:spPr>
        <p:txBody>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US" sz="2000" b="0" i="0" u="none" strike="noStrike" kern="1200" cap="none" spc="0" normalizeH="0" baseline="0" noProof="0" dirty="0">
              <a:ln>
                <a:noFill/>
              </a:ln>
              <a:solidFill>
                <a:srgbClr val="000000"/>
              </a:solidFill>
              <a:effectLst/>
              <a:uLnTx/>
              <a:uFillTx/>
              <a:latin typeface="Arial" panose="020B0604020202020204" pitchFamily="34" charset="0"/>
              <a:ea typeface="+mn-ea"/>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000" b="0" i="0" u="none" strike="noStrike" kern="1200" cap="none" spc="0" normalizeH="0" baseline="0" noProof="0" dirty="0">
                <a:ln>
                  <a:noFill/>
                </a:ln>
                <a:solidFill>
                  <a:srgbClr val="000000"/>
                </a:solidFill>
                <a:effectLst/>
                <a:uLnTx/>
                <a:uFillTx/>
                <a:latin typeface="Arial" panose="020B0604020202020204" pitchFamily="34" charset="0"/>
                <a:ea typeface="+mn-ea"/>
                <a:cs typeface="+mn-cs"/>
              </a:rPr>
              <a:t>(vi) Click the </a:t>
            </a:r>
            <a:r>
              <a:rPr kumimoji="0" lang="en-US" sz="2000" b="1" i="0" u="none" strike="noStrike" kern="1200" cap="none" spc="0" normalizeH="0" baseline="0" noProof="0" dirty="0">
                <a:ln>
                  <a:noFill/>
                </a:ln>
                <a:solidFill>
                  <a:srgbClr val="000000"/>
                </a:solidFill>
                <a:effectLst/>
                <a:uLnTx/>
                <a:uFillTx/>
                <a:latin typeface="Arial" panose="020B0604020202020204" pitchFamily="34" charset="0"/>
                <a:ea typeface="+mn-ea"/>
                <a:cs typeface="+mn-cs"/>
              </a:rPr>
              <a:t>JSON</a:t>
            </a:r>
            <a:r>
              <a:rPr kumimoji="0" lang="en-US" sz="2000" b="0" i="0" u="none" strike="noStrike" kern="1200" cap="none" spc="0" normalizeH="0" baseline="0" noProof="0" dirty="0">
                <a:ln>
                  <a:noFill/>
                </a:ln>
                <a:solidFill>
                  <a:srgbClr val="000000"/>
                </a:solidFill>
                <a:effectLst/>
                <a:uLnTx/>
                <a:uFillTx/>
                <a:latin typeface="Arial" panose="020B0604020202020204" pitchFamily="34" charset="0"/>
                <a:ea typeface="+mn-ea"/>
                <a:cs typeface="+mn-cs"/>
              </a:rPr>
              <a:t> tab.</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US" sz="2000" b="0" i="0" u="none" strike="noStrike" kern="1200" cap="none" spc="0" normalizeH="0" baseline="0" noProof="0" dirty="0">
              <a:ln>
                <a:noFill/>
              </a:ln>
              <a:solidFill>
                <a:srgbClr val="000000"/>
              </a:solidFill>
              <a:effectLst/>
              <a:uLnTx/>
              <a:uFillTx/>
              <a:latin typeface="Arial" panose="020B0604020202020204" pitchFamily="34" charset="0"/>
              <a:ea typeface="+mn-ea"/>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000" b="0" i="0" u="none" strike="noStrike" kern="1200" cap="none" spc="0" normalizeH="0" baseline="0" noProof="0" dirty="0">
                <a:ln>
                  <a:noFill/>
                </a:ln>
                <a:solidFill>
                  <a:srgbClr val="000000"/>
                </a:solidFill>
                <a:effectLst/>
                <a:uLnTx/>
                <a:uFillTx/>
                <a:latin typeface="Arial" panose="020B0604020202020204" pitchFamily="34" charset="0"/>
                <a:ea typeface="+mn-ea"/>
                <a:cs typeface="+mn-cs"/>
              </a:rPr>
              <a:t>(vii) Add a policy document that will allow Snowflake to access the S3 bucket and folder</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US" sz="2000" b="0" i="0" u="none" strike="noStrike" kern="1200" cap="none" spc="0" normalizeH="0" baseline="0" noProof="0" dirty="0">
              <a:ln>
                <a:noFill/>
              </a:ln>
              <a:solidFill>
                <a:srgbClr val="000000"/>
              </a:solidFill>
              <a:effectLst/>
              <a:uLnTx/>
              <a:uFillTx/>
              <a:latin typeface="Arial" panose="020B0604020202020204" pitchFamily="34" charset="0"/>
              <a:ea typeface="+mn-ea"/>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000" b="0" i="0" u="none" strike="noStrike" kern="1200" cap="none" spc="0" normalizeH="0" baseline="0" noProof="0" dirty="0">
                <a:ln>
                  <a:noFill/>
                </a:ln>
                <a:solidFill>
                  <a:srgbClr val="000000"/>
                </a:solidFill>
                <a:effectLst/>
                <a:uLnTx/>
                <a:uFillTx/>
                <a:latin typeface="Arial" panose="020B0604020202020204" pitchFamily="34" charset="0"/>
                <a:ea typeface="+mn-ea"/>
                <a:cs typeface="+mn-cs"/>
              </a:rPr>
              <a:t>(viii) Click Review Policy.</a:t>
            </a:r>
          </a:p>
          <a:p>
            <a:endParaRPr lang="en-IN" dirty="0"/>
          </a:p>
        </p:txBody>
      </p:sp>
      <p:pic>
        <p:nvPicPr>
          <p:cNvPr id="3" name="Picture 2" descr="Graphical user interface, text, application&#10;&#10;Description automatically generated">
            <a:extLst>
              <a:ext uri="{FF2B5EF4-FFF2-40B4-BE49-F238E27FC236}">
                <a16:creationId xmlns:a16="http://schemas.microsoft.com/office/drawing/2014/main" id="{51697441-D36A-40AA-9732-17B151AFC410}"/>
              </a:ext>
            </a:extLst>
          </p:cNvPr>
          <p:cNvPicPr>
            <a:picLocks noChangeAspect="1"/>
          </p:cNvPicPr>
          <p:nvPr/>
        </p:nvPicPr>
        <p:blipFill rotWithShape="1">
          <a:blip r:embed="rId2">
            <a:extLst>
              <a:ext uri="{28A0092B-C50C-407E-A947-70E740481C1C}">
                <a14:useLocalDpi xmlns:a14="http://schemas.microsoft.com/office/drawing/2010/main" val="0"/>
              </a:ext>
            </a:extLst>
          </a:blip>
          <a:srcRect l="13125" t="14583" r="14766" b="9166"/>
          <a:stretch/>
        </p:blipFill>
        <p:spPr>
          <a:xfrm>
            <a:off x="4772025" y="933451"/>
            <a:ext cx="6981825" cy="4838700"/>
          </a:xfrm>
          <a:prstGeom prst="rect">
            <a:avLst/>
          </a:prstGeom>
        </p:spPr>
      </p:pic>
    </p:spTree>
    <p:extLst>
      <p:ext uri="{BB962C8B-B14F-4D97-AF65-F5344CB8AC3E}">
        <p14:creationId xmlns:p14="http://schemas.microsoft.com/office/powerpoint/2010/main" val="10171655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17420F55-36A1-4218-8AFC-B7DF90C4A1F8}"/>
              </a:ext>
            </a:extLst>
          </p:cNvPr>
          <p:cNvPicPr>
            <a:picLocks noGrp="1" noChangeAspect="1"/>
          </p:cNvPicPr>
          <p:nvPr>
            <p:ph idx="1"/>
          </p:nvPr>
        </p:nvPicPr>
        <p:blipFill rotWithShape="1">
          <a:blip r:embed="rId2"/>
          <a:srcRect t="1" r="1343" b="638"/>
          <a:stretch/>
        </p:blipFill>
        <p:spPr>
          <a:xfrm>
            <a:off x="839788" y="1628775"/>
            <a:ext cx="10742612" cy="4762500"/>
          </a:xfrm>
          <a:prstGeom prst="rect">
            <a:avLst/>
          </a:prstGeom>
        </p:spPr>
      </p:pic>
      <p:sp>
        <p:nvSpPr>
          <p:cNvPr id="4" name="Text Placeholder 3">
            <a:extLst>
              <a:ext uri="{FF2B5EF4-FFF2-40B4-BE49-F238E27FC236}">
                <a16:creationId xmlns:a16="http://schemas.microsoft.com/office/drawing/2014/main" id="{03CEE249-1D88-446F-9750-DEEB0DF8B9A6}"/>
              </a:ext>
            </a:extLst>
          </p:cNvPr>
          <p:cNvSpPr>
            <a:spLocks noGrp="1"/>
          </p:cNvSpPr>
          <p:nvPr>
            <p:ph type="body" sz="half" idx="2"/>
          </p:nvPr>
        </p:nvSpPr>
        <p:spPr>
          <a:xfrm>
            <a:off x="839788" y="600075"/>
            <a:ext cx="10742612" cy="4886325"/>
          </a:xfrm>
        </p:spPr>
        <p:txBody>
          <a:bodyPr/>
          <a:lstStyle/>
          <a:p>
            <a:r>
              <a:rPr lang="en-US" sz="2000" dirty="0">
                <a:solidFill>
                  <a:srgbClr val="000000"/>
                </a:solidFill>
                <a:latin typeface="Arial" panose="020B0604020202020204" pitchFamily="34" charset="0"/>
              </a:rPr>
              <a:t>(x) Enter the policy name. Click create policy .</a:t>
            </a:r>
            <a:endParaRPr lang="en-US" sz="2000" b="0" i="0" dirty="0">
              <a:solidFill>
                <a:srgbClr val="000000"/>
              </a:solidFill>
              <a:effectLst/>
              <a:latin typeface="Arial" panose="020B0604020202020204" pitchFamily="34" charset="0"/>
            </a:endParaRPr>
          </a:p>
          <a:p>
            <a:endParaRPr lang="en-IN" dirty="0"/>
          </a:p>
        </p:txBody>
      </p:sp>
    </p:spTree>
    <p:extLst>
      <p:ext uri="{BB962C8B-B14F-4D97-AF65-F5344CB8AC3E}">
        <p14:creationId xmlns:p14="http://schemas.microsoft.com/office/powerpoint/2010/main" val="3815635455"/>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2C1B01AFCED894CB47612A50A7DE9B7" ma:contentTypeVersion="0" ma:contentTypeDescription="Create a new document." ma:contentTypeScope="" ma:versionID="95252db0b26dd59d86243dce2fdf03c2">
  <xsd:schema xmlns:xsd="http://www.w3.org/2001/XMLSchema" xmlns:xs="http://www.w3.org/2001/XMLSchema" xmlns:p="http://schemas.microsoft.com/office/2006/metadata/properties" targetNamespace="http://schemas.microsoft.com/office/2006/metadata/properties" ma:root="true" ma:fieldsID="b34f15b030d40ffca33e4aeb8eb001f5">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67D49D3-4148-44F2-87B4-2B8F4B45B2F6}"/>
</file>

<file path=customXml/itemProps2.xml><?xml version="1.0" encoding="utf-8"?>
<ds:datastoreItem xmlns:ds="http://schemas.openxmlformats.org/officeDocument/2006/customXml" ds:itemID="{CB691AD9-490A-4B1B-9171-907CE81716B4}"/>
</file>

<file path=docProps/app.xml><?xml version="1.0" encoding="utf-8"?>
<Properties xmlns="http://schemas.openxmlformats.org/officeDocument/2006/extended-properties" xmlns:vt="http://schemas.openxmlformats.org/officeDocument/2006/docPropsVTypes">
  <Template>Office Theme</Template>
  <TotalTime>1525</TotalTime>
  <Words>1159</Words>
  <Application>Microsoft Office PowerPoint</Application>
  <PresentationFormat>Widescreen</PresentationFormat>
  <Paragraphs>133</Paragraphs>
  <Slides>35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35</vt:i4>
      </vt:variant>
    </vt:vector>
  </HeadingPairs>
  <TitlesOfParts>
    <vt:vector size="42" baseType="lpstr">
      <vt:lpstr>Arial</vt:lpstr>
      <vt:lpstr>Calibri</vt:lpstr>
      <vt:lpstr>Calibri Light</vt:lpstr>
      <vt:lpstr>Goudy Old Style</vt:lpstr>
      <vt:lpstr>Helvetica</vt:lpstr>
      <vt:lpstr>Times New Roman</vt:lpstr>
      <vt:lpstr>Office Theme</vt:lpstr>
      <vt:lpstr>SPRINT – 1 (Loan Dataset)</vt:lpstr>
      <vt:lpstr>INDEX</vt:lpstr>
      <vt:lpstr>STEP 1: ANALYZE THE DATA SET Loan.csv</vt:lpstr>
      <vt:lpstr>STEP 2: LOAD THE DATA INTO S3 BUCKET</vt:lpstr>
      <vt:lpstr>Step 2.1: Configure Access Permissions for the S3 Bucket</vt:lpstr>
      <vt:lpstr>PowerPoint Presentation</vt:lpstr>
      <vt:lpstr>PowerPoint Presentation</vt:lpstr>
      <vt:lpstr>PowerPoint Presentation</vt:lpstr>
      <vt:lpstr>PowerPoint Presentation</vt:lpstr>
      <vt:lpstr> Step 2.2 Creating an IAM Role in AWS </vt:lpstr>
      <vt:lpstr>PowerPoint Presentation</vt:lpstr>
      <vt:lpstr>PowerPoint Presentation</vt:lpstr>
      <vt:lpstr>2.3: Create a Cloud Storage Integration in Snowflake</vt:lpstr>
      <vt:lpstr>PowerPoint Presentation</vt:lpstr>
      <vt:lpstr>PowerPoint Presentation</vt:lpstr>
      <vt:lpstr>2.5: Configure Access Permissions for the S3 Bucket </vt:lpstr>
      <vt:lpstr>PowerPoint Presentation</vt:lpstr>
      <vt:lpstr>Step 3: Creating a New S3 Event Notification to Automate Snowpipe </vt:lpstr>
      <vt:lpstr>PowerPoint Presentation</vt:lpstr>
      <vt:lpstr>PowerPoint Presentation</vt:lpstr>
      <vt:lpstr>3.1 Creating a Table  We created a target table (loan2) in the Snowflake database where our data will be loaded.</vt:lpstr>
      <vt:lpstr>3.2 Create a File Format</vt:lpstr>
      <vt:lpstr>3.3 Create a Stage</vt:lpstr>
      <vt:lpstr>PowerPoint Presentation</vt:lpstr>
      <vt:lpstr>3.5 Configure Event Notifications  </vt:lpstr>
      <vt:lpstr>PowerPoint Presentation</vt:lpstr>
      <vt:lpstr>PowerPoint Presentation</vt:lpstr>
      <vt:lpstr>Step 4: Load the data from external stage to the respective table:  </vt:lpstr>
      <vt:lpstr>Step 5: Performed the below analysis on our dataset: </vt:lpstr>
      <vt:lpstr>Q2. What is the difference in percentage for the number of loan between different valid genders </vt:lpstr>
      <vt:lpstr>Q3. What is the difference in percentage of approve in advance between business and commercial loan</vt:lpstr>
      <vt:lpstr>Q4. Is there any lumpsum pay for business loan? </vt:lpstr>
      <vt:lpstr>Q5. Average credit score for various age group </vt:lpstr>
      <vt:lpstr>Step 6: Github link of the codes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Anirban Dutta</dc:creator>
  <cp:lastModifiedBy>Kumar, Giridhar</cp:lastModifiedBy>
  <cp:revision>60</cp:revision>
  <dcterms:created xsi:type="dcterms:W3CDTF">2022-11-11T10:38:07Z</dcterms:created>
  <dcterms:modified xsi:type="dcterms:W3CDTF">2022-11-14T17:57:26Z</dcterms:modified>
</cp:coreProperties>
</file>

<file path=docProps/thumbnail.jpeg>
</file>